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79" r:id="rId2"/>
    <p:sldId id="366" r:id="rId3"/>
    <p:sldId id="351" r:id="rId4"/>
    <p:sldId id="380" r:id="rId5"/>
    <p:sldId id="405" r:id="rId6"/>
    <p:sldId id="403" r:id="rId7"/>
    <p:sldId id="404" r:id="rId8"/>
    <p:sldId id="406" r:id="rId9"/>
    <p:sldId id="368" r:id="rId10"/>
    <p:sldId id="374" r:id="rId11"/>
    <p:sldId id="393" r:id="rId12"/>
    <p:sldId id="399" r:id="rId13"/>
    <p:sldId id="402" r:id="rId14"/>
    <p:sldId id="394" r:id="rId15"/>
    <p:sldId id="391" r:id="rId16"/>
    <p:sldId id="396" r:id="rId17"/>
    <p:sldId id="300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999FF"/>
    <a:srgbClr val="247EB6"/>
    <a:srgbClr val="FAD9AC"/>
    <a:srgbClr val="F8CB90"/>
    <a:srgbClr val="85C1F7"/>
    <a:srgbClr val="FFE2C5"/>
    <a:srgbClr val="FFD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6" autoAdjust="0"/>
    <p:restoredTop sz="99394" autoAdjust="0"/>
  </p:normalViewPr>
  <p:slideViewPr>
    <p:cSldViewPr>
      <p:cViewPr varScale="1">
        <p:scale>
          <a:sx n="163" d="100"/>
          <a:sy n="163" d="100"/>
        </p:scale>
        <p:origin x="209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48840769903774"/>
          <c:y val="3.7703513281919482E-2"/>
          <c:w val="0.78130336832895853"/>
          <c:h val="0.531480211530779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Лист1!$G$10</c:f>
              <c:strCache>
                <c:ptCount val="1"/>
                <c:pt idx="0">
                  <c:v>Государственные природные заповедники</c:v>
                </c:pt>
              </c:strCache>
            </c:strRef>
          </c:tx>
          <c:invertIfNegative val="0"/>
          <c:cat>
            <c:strRef>
              <c:f>Лист1!$H$9:$I$9</c:f>
              <c:strCache>
                <c:ptCount val="2"/>
                <c:pt idx="0">
                  <c:v>2010 г.</c:v>
                </c:pt>
                <c:pt idx="1">
                  <c:v>2015 г.</c:v>
                </c:pt>
              </c:strCache>
            </c:strRef>
          </c:cat>
          <c:val>
            <c:numRef>
              <c:f>Лист1!$H$10:$I$10</c:f>
              <c:numCache>
                <c:formatCode>General</c:formatCode>
                <c:ptCount val="2"/>
                <c:pt idx="0">
                  <c:v>23000</c:v>
                </c:pt>
                <c:pt idx="1">
                  <c:v>35460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C7-4BCD-B4AE-AEB9571F5394}"/>
            </c:ext>
          </c:extLst>
        </c:ser>
        <c:ser>
          <c:idx val="1"/>
          <c:order val="1"/>
          <c:tx>
            <c:strRef>
              <c:f>Лист1!$G$11</c:f>
              <c:strCache>
                <c:ptCount val="1"/>
                <c:pt idx="0">
                  <c:v>Национальные парки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Лист1!$H$9:$I$9</c:f>
              <c:strCache>
                <c:ptCount val="2"/>
                <c:pt idx="0">
                  <c:v>2010 г.</c:v>
                </c:pt>
                <c:pt idx="1">
                  <c:v>2015 г.</c:v>
                </c:pt>
              </c:strCache>
            </c:strRef>
          </c:cat>
          <c:val>
            <c:numRef>
              <c:f>Лист1!$H$11:$I$11</c:f>
              <c:numCache>
                <c:formatCode>General</c:formatCode>
                <c:ptCount val="2"/>
                <c:pt idx="0">
                  <c:v>66000</c:v>
                </c:pt>
                <c:pt idx="1">
                  <c:v>68660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C7-4BCD-B4AE-AEB9571F5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575232"/>
        <c:axId val="134576768"/>
      </c:barChart>
      <c:catAx>
        <c:axId val="134575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4576768"/>
        <c:crosses val="autoZero"/>
        <c:auto val="1"/>
        <c:lblAlgn val="ctr"/>
        <c:lblOffset val="100"/>
        <c:noMultiLvlLbl val="0"/>
      </c:catAx>
      <c:valAx>
        <c:axId val="1345767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4575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0659413985134783E-3"/>
          <c:y val="0.82284114669488673"/>
          <c:w val="0.97335214099274636"/>
          <c:h val="0.16884681463964324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46837683676942E-2"/>
          <c:y val="0.13291285217514726"/>
          <c:w val="0.79839915989861898"/>
          <c:h val="0.73417429564970549"/>
        </c:manualLayout>
      </c:layout>
      <c:pie3DChart>
        <c:varyColors val="1"/>
        <c:ser>
          <c:idx val="0"/>
          <c:order val="0"/>
          <c:tx>
            <c:strRef>
              <c:f>Лист1!$B$15</c:f>
              <c:strCache>
                <c:ptCount val="1"/>
                <c:pt idx="0">
                  <c:v>га</c:v>
                </c:pt>
              </c:strCache>
            </c:strRef>
          </c:tx>
          <c:explosion val="55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E9F-477D-867D-FB190BDF1D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103</a:t>
                    </a:r>
                    <a:r>
                      <a:rPr lang="ru-RU"/>
                      <a:t> га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9F-477D-867D-FB190BDF1D1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Лист1!$B$16</c:f>
              <c:numCache>
                <c:formatCode>General</c:formatCode>
                <c:ptCount val="1"/>
                <c:pt idx="0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9F-477D-867D-FB190BDF1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2534169116095574E-2"/>
          <c:y val="0.16884564564178781"/>
          <c:w val="0.94708942311644928"/>
          <c:h val="0.549295401461788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'Налоги и платежи'!$L$41</c:f>
              <c:strCache>
                <c:ptCount val="1"/>
                <c:pt idx="0">
                  <c:v>Текущее использование</c:v>
                </c:pt>
              </c:strCache>
            </c:strRef>
          </c:tx>
          <c:invertIfNegative val="0"/>
          <c:cat>
            <c:strRef>
              <c:f>'Налоги и платежи'!$K$42</c:f>
              <c:strCache>
                <c:ptCount val="1"/>
                <c:pt idx="0">
                  <c:v>ИТОГО:</c:v>
                </c:pt>
              </c:strCache>
            </c:strRef>
          </c:cat>
          <c:val>
            <c:numRef>
              <c:f>'Налоги и платежи'!$L$42</c:f>
              <c:numCache>
                <c:formatCode>General</c:formatCode>
                <c:ptCount val="1"/>
                <c:pt idx="0">
                  <c:v>6778.4000000000005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1-4F99-9D14-E439A282A79F}"/>
            </c:ext>
          </c:extLst>
        </c:ser>
        <c:ser>
          <c:idx val="1"/>
          <c:order val="1"/>
          <c:tx>
            <c:strRef>
              <c:f>'Налоги и платежи'!$M$41</c:f>
              <c:strCache>
                <c:ptCount val="1"/>
                <c:pt idx="0">
                  <c:v>Использование под коллективные сады</c:v>
                </c:pt>
              </c:strCache>
            </c:strRef>
          </c:tx>
          <c:spPr>
            <a:solidFill>
              <a:srgbClr val="D28A3A">
                <a:lumMod val="75000"/>
              </a:srgbClr>
            </a:solidFill>
          </c:spPr>
          <c:invertIfNegative val="0"/>
          <c:cat>
            <c:strRef>
              <c:f>'Налоги и платежи'!$K$42</c:f>
              <c:strCache>
                <c:ptCount val="1"/>
                <c:pt idx="0">
                  <c:v>ИТОГО:</c:v>
                </c:pt>
              </c:strCache>
            </c:strRef>
          </c:cat>
          <c:val>
            <c:numRef>
              <c:f>'Налоги и платежи'!$M$42</c:f>
              <c:numCache>
                <c:formatCode>General</c:formatCode>
                <c:ptCount val="1"/>
                <c:pt idx="0">
                  <c:v>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91-4F99-9D14-E439A282A79F}"/>
            </c:ext>
          </c:extLst>
        </c:ser>
        <c:ser>
          <c:idx val="2"/>
          <c:order val="2"/>
          <c:tx>
            <c:strRef>
              <c:f>'Налоги и платежи'!$N$41</c:f>
              <c:strCache>
                <c:ptCount val="1"/>
                <c:pt idx="0">
                  <c:v>Использование под учреждения и предприятия</c:v>
                </c:pt>
              </c:strCache>
            </c:strRef>
          </c:tx>
          <c:spPr>
            <a:solidFill>
              <a:srgbClr val="0BD0D9">
                <a:lumMod val="75000"/>
              </a:srgbClr>
            </a:solidFill>
          </c:spPr>
          <c:invertIfNegative val="0"/>
          <c:cat>
            <c:strRef>
              <c:f>'Налоги и платежи'!$K$42</c:f>
              <c:strCache>
                <c:ptCount val="1"/>
                <c:pt idx="0">
                  <c:v>ИТОГО:</c:v>
                </c:pt>
              </c:strCache>
            </c:strRef>
          </c:cat>
          <c:val>
            <c:numRef>
              <c:f>'Налоги и платежи'!$N$42</c:f>
              <c:numCache>
                <c:formatCode>General</c:formatCode>
                <c:ptCount val="1"/>
                <c:pt idx="0">
                  <c:v>3179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91-4F99-9D14-E439A282A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418688"/>
        <c:axId val="142420608"/>
      </c:barChart>
      <c:catAx>
        <c:axId val="142418688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тыс.руб.</a:t>
                </a:r>
                <a:r>
                  <a:rPr lang="en-US"/>
                  <a:t>/</a:t>
                </a:r>
                <a:r>
                  <a:rPr lang="ru-RU"/>
                  <a:t>год</a:t>
                </a:r>
              </a:p>
            </c:rich>
          </c:tx>
          <c:layout>
            <c:manualLayout>
              <c:xMode val="edge"/>
              <c:yMode val="edge"/>
              <c:x val="0.8375870104021258"/>
              <c:y val="0.6330852591931822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42420608"/>
        <c:crosses val="autoZero"/>
        <c:auto val="1"/>
        <c:lblAlgn val="ctr"/>
        <c:lblOffset val="100"/>
        <c:noMultiLvlLbl val="0"/>
      </c:catAx>
      <c:valAx>
        <c:axId val="142420608"/>
        <c:scaling>
          <c:orientation val="minMax"/>
          <c:max val="70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2418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195856455039883E-2"/>
          <c:y val="0.79978283810840578"/>
          <c:w val="0.96530668776836459"/>
          <c:h val="0.10210627638595711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 baseline="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16157753878444"/>
          <c:y val="7.5184396855633925E-2"/>
          <c:w val="0.64524670462834166"/>
          <c:h val="0.6346196053138748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CA-48D7-A26E-800B7BC156F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CA-48D7-A26E-800B7BC156F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CA-48D7-A26E-800B7BC156FE}"/>
              </c:ext>
            </c:extLst>
          </c:dPt>
          <c:dLbls>
            <c:dLbl>
              <c:idx val="0"/>
              <c:layout>
                <c:manualLayout>
                  <c:x val="-0.11690053175210265"/>
                  <c:y val="-0.245700284154501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CA-48D7-A26E-800B7BC156FE}"/>
                </c:ext>
              </c:extLst>
            </c:dLbl>
            <c:dLbl>
              <c:idx val="2"/>
              <c:layout>
                <c:manualLayout>
                  <c:x val="0.187484341456717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CA-48D7-A26E-800B7BC156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'Услуги по экосистемам'!$B$28:$B$30</c:f>
              <c:strCache>
                <c:ptCount val="3"/>
                <c:pt idx="0">
                  <c:v>Регулирующие экосистемные услуги</c:v>
                </c:pt>
                <c:pt idx="1">
                  <c:v>Культурные экосистемные услуги</c:v>
                </c:pt>
                <c:pt idx="2">
                  <c:v>Обеспечивающие экосистемные услуги</c:v>
                </c:pt>
              </c:strCache>
            </c:strRef>
          </c:cat>
          <c:val>
            <c:numRef>
              <c:f>'Услуги по экосистемам'!$C$28:$C$30</c:f>
              <c:numCache>
                <c:formatCode>General</c:formatCode>
                <c:ptCount val="3"/>
                <c:pt idx="0">
                  <c:v>487556.85</c:v>
                </c:pt>
                <c:pt idx="1">
                  <c:v>53854.74</c:v>
                </c:pt>
                <c:pt idx="2">
                  <c:v>8070.95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CA-48D7-A26E-800B7BC15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279806300609532E-2"/>
          <c:y val="0.71511972924417611"/>
          <c:w val="0.88422370958232888"/>
          <c:h val="0.2848802652933685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baseline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46452202985201E-2"/>
          <c:y val="0.10328825059956109"/>
          <c:w val="0.75603292140666545"/>
          <c:h val="0.438305426275018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3FCD-4753-8E9D-42F969E95DA3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FCD-4753-8E9D-42F969E95DA3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FCD-4753-8E9D-42F969E95DA3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3FCD-4753-8E9D-42F969E95DA3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3FCD-4753-8E9D-42F969E95DA3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3FCD-4753-8E9D-42F969E95DA3}"/>
              </c:ext>
            </c:extLst>
          </c:dPt>
          <c:dPt>
            <c:idx val="6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9-3FCD-4753-8E9D-42F969E95DA3}"/>
              </c:ext>
            </c:extLst>
          </c:dPt>
          <c:dLbls>
            <c:dLbl>
              <c:idx val="0"/>
              <c:layout>
                <c:manualLayout>
                  <c:x val="-2.8306286381616513E-2"/>
                  <c:y val="-3.45781774287135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CD-4753-8E9D-42F969E95DA3}"/>
                </c:ext>
              </c:extLst>
            </c:dLbl>
            <c:dLbl>
              <c:idx val="1"/>
              <c:layout>
                <c:manualLayout>
                  <c:x val="-2.6325334561685787E-2"/>
                  <c:y val="-1.56766037321445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CD-4753-8E9D-42F969E95DA3}"/>
                </c:ext>
              </c:extLst>
            </c:dLbl>
            <c:dLbl>
              <c:idx val="2"/>
              <c:layout>
                <c:manualLayout>
                  <c:x val="3.6806267631419802E-2"/>
                  <c:y val="-2.77961088243907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&lt;0,1%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CD-4753-8E9D-42F969E95DA3}"/>
                </c:ext>
              </c:extLst>
            </c:dLbl>
            <c:dLbl>
              <c:idx val="3"/>
              <c:layout>
                <c:manualLayout>
                  <c:x val="4.5426154199920937E-2"/>
                  <c:y val="-0.116363717385308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CD-4753-8E9D-42F969E95DA3}"/>
                </c:ext>
              </c:extLst>
            </c:dLbl>
            <c:dLbl>
              <c:idx val="4"/>
              <c:layout>
                <c:manualLayout>
                  <c:x val="-9.4462049436367532E-2"/>
                  <c:y val="-4.998237182877812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CD-4753-8E9D-42F969E95DA3}"/>
                </c:ext>
              </c:extLst>
            </c:dLbl>
            <c:dLbl>
              <c:idx val="5"/>
              <c:layout>
                <c:manualLayout>
                  <c:x val="6.4109478791762153E-2"/>
                  <c:y val="-0.10930458502835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CD-4753-8E9D-42F969E95DA3}"/>
                </c:ext>
              </c:extLst>
            </c:dLbl>
            <c:dLbl>
              <c:idx val="6"/>
              <c:layout>
                <c:manualLayout>
                  <c:x val="-1.0423354050287516E-2"/>
                  <c:y val="-2.07553769563661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CD-4753-8E9D-42F969E95D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Итоговая2!$Q$33:$Q$37</c:f>
              <c:strCache>
                <c:ptCount val="5"/>
                <c:pt idx="0">
                  <c:v>Древесина</c:v>
                </c:pt>
                <c:pt idx="1">
                  <c:v>Недревесные ресурсы леса</c:v>
                </c:pt>
                <c:pt idx="2">
                  <c:v>Водные, охотничьи и рыбные ресурсы</c:v>
                </c:pt>
                <c:pt idx="3">
                  <c:v>Сельскохозяйственное использование земель</c:v>
                </c:pt>
                <c:pt idx="4">
                  <c:v>Рекреация и отдых</c:v>
                </c:pt>
              </c:strCache>
            </c:strRef>
          </c:cat>
          <c:val>
            <c:numRef>
              <c:f>Итоговая2!$R$33:$R$37</c:f>
              <c:numCache>
                <c:formatCode>General</c:formatCode>
                <c:ptCount val="5"/>
                <c:pt idx="0">
                  <c:v>25645.45</c:v>
                </c:pt>
                <c:pt idx="1">
                  <c:v>22000.252</c:v>
                </c:pt>
                <c:pt idx="2">
                  <c:v>5000</c:v>
                </c:pt>
                <c:pt idx="3">
                  <c:v>979839</c:v>
                </c:pt>
                <c:pt idx="4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FCD-4753-8E9D-42F969E95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6.7971129822784554E-2"/>
          <c:y val="0.59324553636542876"/>
          <c:w val="0.8121193898352379"/>
          <c:h val="0.363952552415022"/>
        </c:manualLayout>
      </c:layout>
      <c:overlay val="0"/>
      <c:txPr>
        <a:bodyPr/>
        <a:lstStyle/>
        <a:p>
          <a:pPr rtl="0"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343558534648411"/>
          <c:y val="0.12841343103469727"/>
          <c:w val="0.62802229793397446"/>
          <c:h val="0.79018693179197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28A3A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943-4720-9C0A-D3ED3B25EB96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73-45FA-BC93-5BCE1526B39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b="1" i="0" baseline="0" dirty="0"/>
                      <a:t>Уголь</a:t>
                    </a:r>
                    <a:endParaRPr lang="ru-RU" sz="1400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43-4720-9C0A-D3ED3B25EB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b="1" i="0" baseline="0"/>
                      <a:t>Биоразнообразие</a:t>
                    </a:r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73-45FA-BC93-5BCE1526B3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'Сравнение ресурсов'!$E$39:$E$40</c:f>
              <c:strCache>
                <c:ptCount val="2"/>
                <c:pt idx="0">
                  <c:v>Недропользователи</c:v>
                </c:pt>
                <c:pt idx="1">
                  <c:v>Домашние хозяйства</c:v>
                </c:pt>
              </c:strCache>
            </c:strRef>
          </c:cat>
          <c:val>
            <c:numRef>
              <c:f>'Сравнение ресурсов'!$F$39:$F$40</c:f>
              <c:numCache>
                <c:formatCode>General</c:formatCode>
                <c:ptCount val="2"/>
                <c:pt idx="0">
                  <c:v>14225.31</c:v>
                </c:pt>
                <c:pt idx="1">
                  <c:v>1025.75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43-4720-9C0A-D3ED3B25E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590016"/>
        <c:axId val="65591552"/>
      </c:barChart>
      <c:catAx>
        <c:axId val="65590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65591552"/>
        <c:crosses val="autoZero"/>
        <c:auto val="1"/>
        <c:lblAlgn val="ctr"/>
        <c:lblOffset val="100"/>
        <c:noMultiLvlLbl val="0"/>
      </c:catAx>
      <c:valAx>
        <c:axId val="65591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млн.руб.</a:t>
                </a:r>
                <a:r>
                  <a:rPr lang="en-US"/>
                  <a:t>/</a:t>
                </a:r>
                <a:r>
                  <a:rPr lang="ru-RU"/>
                  <a:t>год</a:t>
                </a:r>
              </a:p>
            </c:rich>
          </c:tx>
          <c:layout>
            <c:manualLayout>
              <c:xMode val="edge"/>
              <c:yMode val="edge"/>
              <c:x val="0.82885646450805872"/>
              <c:y val="0.833418586206470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6559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5791949042699"/>
          <c:y val="5.2970155089274079E-2"/>
          <c:w val="0.74699283948729711"/>
          <c:h val="0.62568750030074383"/>
        </c:manualLayout>
      </c:layout>
      <c:ofPieChart>
        <c:ofPieType val="bar"/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DC7-4763-A568-EB3077DC915F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DC7-4763-A568-EB3077DC915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DC7-4763-A568-EB3077DC915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DC7-4763-A568-EB3077DC915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DC7-4763-A568-EB3077DC915F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FDC7-4763-A568-EB3077DC915F}"/>
              </c:ext>
            </c:extLst>
          </c:dPt>
          <c:dPt>
            <c:idx val="6"/>
            <c:bubble3D val="0"/>
            <c:spPr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FDC7-4763-A568-EB3077DC915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38,5%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C7-4763-A568-EB3077DC915F}"/>
                </c:ext>
              </c:extLst>
            </c:dLbl>
            <c:dLbl>
              <c:idx val="1"/>
              <c:layout>
                <c:manualLayout>
                  <c:x val="-1.748005763985384E-2"/>
                  <c:y val="4.48756251147618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30,4%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C7-4763-A568-EB3077DC915F}"/>
                </c:ext>
              </c:extLst>
            </c:dLbl>
            <c:dLbl>
              <c:idx val="3"/>
              <c:layout>
                <c:manualLayout>
                  <c:x val="-2.7383589899228334E-2"/>
                  <c:y val="-0.1747284228908236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6,2%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C7-4763-A568-EB3077DC915F}"/>
                </c:ext>
              </c:extLst>
            </c:dLbl>
            <c:dLbl>
              <c:idx val="4"/>
              <c:layout>
                <c:manualLayout>
                  <c:x val="1.3276551215411799E-2"/>
                  <c:y val="-1.482648002333036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0,8%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C7-4763-A568-EB3077DC915F}"/>
                </c:ext>
              </c:extLst>
            </c:dLbl>
            <c:dLbl>
              <c:idx val="5"/>
              <c:layout>
                <c:manualLayout>
                  <c:x val="2.1446359787627163E-2"/>
                  <c:y val="-1.617985073236360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0,1%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C7-4763-A568-EB3077DC915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0,9%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C7-4763-A568-EB3077DC915F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Лист1!$J$82:$J$87</c:f>
              <c:strCache>
                <c:ptCount val="6"/>
                <c:pt idx="0">
                  <c:v>бизнес-структуры</c:v>
                </c:pt>
                <c:pt idx="1">
                  <c:v>мировое сообщество</c:v>
                </c:pt>
                <c:pt idx="2">
                  <c:v>приезжие отдыхающие</c:v>
                </c:pt>
                <c:pt idx="3">
                  <c:v>бюджет КЧР</c:v>
                </c:pt>
                <c:pt idx="4">
                  <c:v>местные жители</c:v>
                </c:pt>
                <c:pt idx="5">
                  <c:v>бюджет СМО Архыз</c:v>
                </c:pt>
              </c:strCache>
            </c:strRef>
          </c:cat>
          <c:val>
            <c:numRef>
              <c:f>Лист1!$K$82:$K$87</c:f>
              <c:numCache>
                <c:formatCode>0%</c:formatCode>
                <c:ptCount val="6"/>
                <c:pt idx="0">
                  <c:v>0.38500000000000001</c:v>
                </c:pt>
                <c:pt idx="1">
                  <c:v>0.30399999999999999</c:v>
                </c:pt>
                <c:pt idx="2">
                  <c:v>0.24</c:v>
                </c:pt>
                <c:pt idx="3">
                  <c:v>6.2E-2</c:v>
                </c:pt>
                <c:pt idx="4">
                  <c:v>8.0000000000000002E-3</c:v>
                </c:pt>
                <c:pt idx="5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DC7-4763-A568-EB3077DC915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3175">
              <a:solidFill>
                <a:srgbClr val="000000"/>
              </a:solidFill>
              <a:prstDash val="solid"/>
            </a:ln>
          </c:spPr>
        </c:serLines>
      </c:of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1590496678820199E-2"/>
          <c:y val="0.77563686162450851"/>
          <c:w val="0.92833779272736539"/>
          <c:h val="0.19841990394249084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132174103237096"/>
          <c:y val="5.0925925925925923E-2"/>
          <c:w val="0.60095603674540687"/>
          <c:h val="0.721599227179935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Лист1!$AC$168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Лист1!$AB$169:$AB$172</c:f>
              <c:strCache>
                <c:ptCount val="4"/>
                <c:pt idx="0">
                  <c:v>ресурсы минеральной воды</c:v>
                </c:pt>
                <c:pt idx="1">
                  <c:v>древесные и недревесные ресурсы леса</c:v>
                </c:pt>
                <c:pt idx="2">
                  <c:v>рекреационные ресурсы</c:v>
                </c:pt>
                <c:pt idx="3">
                  <c:v>земельные ресурсы</c:v>
                </c:pt>
              </c:strCache>
            </c:strRef>
          </c:cat>
          <c:val>
            <c:numRef>
              <c:f>Лист1!$AC$169:$AC$172</c:f>
              <c:numCache>
                <c:formatCode>General</c:formatCode>
                <c:ptCount val="4"/>
                <c:pt idx="0">
                  <c:v>126000</c:v>
                </c:pt>
                <c:pt idx="1">
                  <c:v>1199</c:v>
                </c:pt>
                <c:pt idx="2">
                  <c:v>8562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D-4BED-9792-938609C1623A}"/>
            </c:ext>
          </c:extLst>
        </c:ser>
        <c:ser>
          <c:idx val="1"/>
          <c:order val="1"/>
          <c:tx>
            <c:strRef>
              <c:f>Лист1!$AD$168</c:f>
              <c:strCache>
                <c:ptCount val="1"/>
                <c:pt idx="0">
                  <c:v>Местное сообщество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Лист1!$AB$169:$AB$172</c:f>
              <c:strCache>
                <c:ptCount val="4"/>
                <c:pt idx="0">
                  <c:v>ресурсы минеральной воды</c:v>
                </c:pt>
                <c:pt idx="1">
                  <c:v>древесные и недревесные ресурсы леса</c:v>
                </c:pt>
                <c:pt idx="2">
                  <c:v>рекреационные ресурсы</c:v>
                </c:pt>
                <c:pt idx="3">
                  <c:v>земельные ресурсы</c:v>
                </c:pt>
              </c:strCache>
            </c:strRef>
          </c:cat>
          <c:val>
            <c:numRef>
              <c:f>Лист1!$AD$169:$AD$172</c:f>
              <c:numCache>
                <c:formatCode>General</c:formatCode>
                <c:ptCount val="4"/>
                <c:pt idx="0">
                  <c:v>0</c:v>
                </c:pt>
                <c:pt idx="1">
                  <c:v>930</c:v>
                </c:pt>
                <c:pt idx="2">
                  <c:v>684</c:v>
                </c:pt>
                <c:pt idx="3">
                  <c:v>2985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AD-4BED-9792-938609C1623A}"/>
            </c:ext>
          </c:extLst>
        </c:ser>
        <c:ser>
          <c:idx val="2"/>
          <c:order val="2"/>
          <c:tx>
            <c:strRef>
              <c:f>Лист1!$AE$168</c:f>
              <c:strCache>
                <c:ptCount val="1"/>
                <c:pt idx="0">
                  <c:v>Бюджет Архызского МО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Лист1!$AB$169:$AB$172</c:f>
              <c:strCache>
                <c:ptCount val="4"/>
                <c:pt idx="0">
                  <c:v>ресурсы минеральной воды</c:v>
                </c:pt>
                <c:pt idx="1">
                  <c:v>древесные и недревесные ресурсы леса</c:v>
                </c:pt>
                <c:pt idx="2">
                  <c:v>рекреационные ресурсы</c:v>
                </c:pt>
                <c:pt idx="3">
                  <c:v>земельные ресурсы</c:v>
                </c:pt>
              </c:strCache>
            </c:strRef>
          </c:cat>
          <c:val>
            <c:numRef>
              <c:f>Лист1!$AE$169:$AE$172</c:f>
              <c:numCache>
                <c:formatCode>General</c:formatCode>
                <c:ptCount val="4"/>
                <c:pt idx="0">
                  <c:v>0</c:v>
                </c:pt>
                <c:pt idx="1">
                  <c:v>175</c:v>
                </c:pt>
                <c:pt idx="2">
                  <c:v>17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AD-4BED-9792-938609C16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57440"/>
        <c:axId val="66558976"/>
      </c:barChart>
      <c:catAx>
        <c:axId val="66557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6558976"/>
        <c:crosses val="autoZero"/>
        <c:auto val="1"/>
        <c:lblAlgn val="ctr"/>
        <c:lblOffset val="100"/>
        <c:noMultiLvlLbl val="0"/>
      </c:catAx>
      <c:valAx>
        <c:axId val="665589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65574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7292002705335"/>
          <c:y val="4.476343713747568E-2"/>
          <c:w val="0.68892045454545459"/>
          <c:h val="0.56870229007633588"/>
        </c:manualLayout>
      </c:layout>
      <c:ofPieChart>
        <c:ofPieType val="bar"/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06D-40BB-9925-F5E4221066D8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06D-40BB-9925-F5E4221066D8}"/>
              </c:ext>
            </c:extLst>
          </c:dPt>
          <c:dPt>
            <c:idx val="2"/>
            <c:bubble3D val="0"/>
            <c:spPr>
              <a:solidFill>
                <a:srgbClr val="CC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06D-40BB-9925-F5E4221066D8}"/>
              </c:ext>
            </c:extLst>
          </c:dPt>
          <c:dPt>
            <c:idx val="3"/>
            <c:bubble3D val="0"/>
            <c:spPr>
              <a:solidFill>
                <a:srgbClr val="333399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06D-40BB-9925-F5E4221066D8}"/>
              </c:ext>
            </c:extLst>
          </c:dPt>
          <c:dPt>
            <c:idx val="4"/>
            <c:bubble3D val="0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06D-40BB-9925-F5E4221066D8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06D-40BB-9925-F5E4221066D8}"/>
              </c:ext>
            </c:extLst>
          </c:dPt>
          <c:dPt>
            <c:idx val="6"/>
            <c:bubble3D val="0"/>
            <c:spPr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C06D-40BB-9925-F5E4221066D8}"/>
              </c:ext>
            </c:extLst>
          </c:dPt>
          <c:dPt>
            <c:idx val="7"/>
            <c:bubble3D val="0"/>
            <c:spPr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C06D-40BB-9925-F5E4221066D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78,66%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6D-40BB-9925-F5E4221066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20,6%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6D-40BB-9925-F5E4221066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0,3%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6D-40BB-9925-F5E4221066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0,3%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6D-40BB-9925-F5E4221066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0,1%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6D-40BB-9925-F5E4221066D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0,05%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6D-40BB-9925-F5E4221066D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0,05%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06D-40BB-9925-F5E4221066D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0,2%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6D-40BB-9925-F5E4221066D8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Лист1!$O$29:$O$35</c:f>
              <c:strCache>
                <c:ptCount val="7"/>
                <c:pt idx="0">
                  <c:v>Поглощение углерода лесами</c:v>
                </c:pt>
                <c:pt idx="1">
                  <c:v>Потребление водных ресурсов</c:v>
                </c:pt>
                <c:pt idx="2">
                  <c:v>Потребление охотничьих ресурсов</c:v>
                </c:pt>
                <c:pt idx="3">
                  <c:v>Рекреационные услуги</c:v>
                </c:pt>
                <c:pt idx="4">
                  <c:v>Потребление рыбных ресурсов</c:v>
                </c:pt>
                <c:pt idx="5">
                  <c:v>Потребление древесные ресурсы</c:v>
                </c:pt>
                <c:pt idx="6">
                  <c:v>Потребление недревесные ресурсы</c:v>
                </c:pt>
              </c:strCache>
            </c:strRef>
          </c:cat>
          <c:val>
            <c:numRef>
              <c:f>Лист1!$P$29:$P$35</c:f>
              <c:numCache>
                <c:formatCode>General</c:formatCode>
                <c:ptCount val="7"/>
                <c:pt idx="0">
                  <c:v>78.400000000000006</c:v>
                </c:pt>
                <c:pt idx="1">
                  <c:v>19</c:v>
                </c:pt>
                <c:pt idx="2">
                  <c:v>0.9</c:v>
                </c:pt>
                <c:pt idx="3">
                  <c:v>0.9</c:v>
                </c:pt>
                <c:pt idx="4">
                  <c:v>0.4</c:v>
                </c:pt>
                <c:pt idx="5">
                  <c:v>0.2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6D-40BB-9925-F5E4221066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3175">
              <a:solidFill>
                <a:srgbClr val="000000"/>
              </a:solidFill>
              <a:prstDash val="solid"/>
            </a:ln>
          </c:spPr>
        </c:serLines>
      </c:of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7173916959247007"/>
          <c:y val="0.63199631565484971"/>
          <c:w val="0.77681150507086516"/>
          <c:h val="0.3434877516166206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012443061882"/>
          <c:y val="0.14257749692901275"/>
          <c:w val="0.71626763692923012"/>
          <c:h val="0.6493267903010112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D5B-4F3F-AA84-F8E4A2E7A015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</c:spPr>
            <c:extLst>
              <c:ext xmlns:c16="http://schemas.microsoft.com/office/drawing/2014/chart" uri="{C3380CC4-5D6E-409C-BE32-E72D297353CC}">
                <c16:uniqueId val="{00000003-FD5B-4F3F-AA84-F8E4A2E7A01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92,2</a:t>
                    </a:r>
                    <a:r>
                      <a:rPr lang="ru-RU"/>
                      <a:t> га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5B-4F3F-AA84-F8E4A2E7A015}"/>
                </c:ext>
              </c:extLst>
            </c:dLbl>
            <c:dLbl>
              <c:idx val="1"/>
              <c:layout>
                <c:manualLayout>
                  <c:x val="7.9666011787819332E-2"/>
                  <c:y val="7.85872280077893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10,8</a:t>
                    </a:r>
                    <a:r>
                      <a:rPr lang="ru-RU"/>
                      <a:t> га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5B-4F3F-AA84-F8E4A2E7A0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Лист1!$B$5:$C$5</c:f>
              <c:strCache>
                <c:ptCount val="2"/>
                <c:pt idx="0">
                  <c:v>га</c:v>
                </c:pt>
                <c:pt idx="1">
                  <c:v>га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92.2</c:v>
                </c:pt>
                <c:pt idx="1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5B-4F3F-AA84-F8E4A2E7A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70568050090871"/>
          <c:y val="0.11893789578935672"/>
          <c:w val="0.80179036710805729"/>
          <c:h val="0.71979557826908147"/>
        </c:manualLayout>
      </c:layout>
      <c:pie3DChart>
        <c:varyColors val="1"/>
        <c:ser>
          <c:idx val="0"/>
          <c:order val="0"/>
          <c:explosion val="36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850-4DE9-BDB7-34D60DB5DCB9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</c:spPr>
            <c:extLst>
              <c:ext xmlns:c16="http://schemas.microsoft.com/office/drawing/2014/chart" uri="{C3380CC4-5D6E-409C-BE32-E72D297353CC}">
                <c16:uniqueId val="{00000003-B850-4DE9-BDB7-34D60DB5DCB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85</a:t>
                    </a:r>
                    <a:r>
                      <a:rPr lang="ru-RU"/>
                      <a:t> га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50-4DE9-BDB7-34D60DB5DC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  <a:r>
                      <a:rPr lang="ru-RU"/>
                      <a:t> га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50-4DE9-BDB7-34D60DB5DCB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Лист1!$B$11:$C$11</c:f>
              <c:strCache>
                <c:ptCount val="2"/>
                <c:pt idx="0">
                  <c:v>га</c:v>
                </c:pt>
                <c:pt idx="1">
                  <c:v>га</c:v>
                </c:pt>
              </c:strCache>
            </c:strRef>
          </c:cat>
          <c:val>
            <c:numRef>
              <c:f>Лист1!$B$12:$C$12</c:f>
              <c:numCache>
                <c:formatCode>General</c:formatCode>
                <c:ptCount val="2"/>
                <c:pt idx="0">
                  <c:v>85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50-4DE9-BDB7-34D60DB5D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61CBC82-63E5-4332-BA67-5D000743EF95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CEF52C3-3A31-403A-A4A0-3AF8F3036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75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BD66C22-BED8-45F7-BC1F-7F1B20AC3185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4C21289-5E31-469B-BC6C-0D2DDA67B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7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F9FB-9E31-47EB-8D1A-863975C9A4F3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1E23-9D67-49E0-BA24-2CD4170FEC3D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0940-D01C-417E-80A3-770FFAC6907C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BBFB-58C4-4FCA-98E2-8167109955BA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539D-BBAC-4404-8D1E-8CC2A65C6C87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1F36-EB48-4C22-AA69-97D53B56B8A3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0C9E-7F48-4F1E-8499-B968BE7E2DAE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6470-45CC-4CF9-A2F3-F9CC6C873DB1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4EC9-89F2-42F7-98C9-2601CACE133A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AE36-D5E0-4CE9-A353-8159CAE34CBF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5289-908D-4EC4-9FEF-E6607840A7AC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1FD170-E2AD-4B81-9D12-040C89065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2B6273-53D9-449B-A34A-BFC314543D18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1FD170-E2AD-4B81-9D12-040C890656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9165" y="4725144"/>
            <a:ext cx="85352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Фоменко Георгий Анатольевич,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д.г.н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Фоменко Марина Александровна,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к.г.н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38329" y="2204864"/>
            <a:ext cx="8229600" cy="2016224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экономической ценности биоразнообразия в стратегическом планировании и развитии бизнеса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Z:\server_doc\__Материалы по проектам (рабочие)\2017\V Всероссийский съезд по ООС\Логотип группы РИК рус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39" y="980729"/>
            <a:ext cx="3694005" cy="8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структура экономической ценности ресурсов биоразнообразия и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услуг Новокузнецкого района  и структура  доходов от их использования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542110"/>
              </p:ext>
            </p:extLst>
          </p:nvPr>
        </p:nvGraphicFramePr>
        <p:xfrm>
          <a:off x="179512" y="1484784"/>
          <a:ext cx="3096344" cy="534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081011"/>
              </p:ext>
            </p:extLst>
          </p:nvPr>
        </p:nvGraphicFramePr>
        <p:xfrm>
          <a:off x="3059832" y="1268760"/>
          <a:ext cx="58326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224381"/>
            <a:ext cx="4176464" cy="232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97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52928" cy="7920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4. Выбор режима природоохранных ограничений при создании ООПТ (территория «Архыз»)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37815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971803"/>
              </p:ext>
            </p:extLst>
          </p:nvPr>
        </p:nvGraphicFramePr>
        <p:xfrm>
          <a:off x="3851920" y="1916831"/>
          <a:ext cx="4752528" cy="21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39024"/>
              </p:ext>
            </p:extLst>
          </p:nvPr>
        </p:nvGraphicFramePr>
        <p:xfrm>
          <a:off x="3851920" y="4365103"/>
          <a:ext cx="4896544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3999" y="2029494"/>
            <a:ext cx="2875442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Географическое положение СМО Архыз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594285"/>
            <a:ext cx="5112568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доходов от использования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услуг СМО Архыз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4135024"/>
            <a:ext cx="5112568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Соотношение доходов от использования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услуг СМО Архыз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6021288"/>
            <a:ext cx="3528392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Arial" pitchFamily="34" charset="0"/>
                <a:cs typeface="Arial" pitchFamily="34" charset="0"/>
              </a:rPr>
              <a:t>Источник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Архыз: на пути к устойчивому развитию. / Фоменко Г.А., Фоменко М.А., Михайлова А.В. Ярославль, НИПИ «Кадастр», 2006. 86 с. </a:t>
            </a:r>
          </a:p>
        </p:txBody>
      </p:sp>
    </p:spTree>
    <p:extLst>
      <p:ext uri="{BB962C8B-B14F-4D97-AF65-F5344CB8AC3E}">
        <p14:creationId xmlns:p14="http://schemas.microsoft.com/office/powerpoint/2010/main" val="82927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43204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экспертного анализа</a:t>
            </a:r>
            <a:endParaRPr lang="ru-RU" alt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060411"/>
              </p:ext>
            </p:extLst>
          </p:nvPr>
        </p:nvGraphicFramePr>
        <p:xfrm>
          <a:off x="467544" y="1639160"/>
          <a:ext cx="8136904" cy="392582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83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Три варианта установления природоохранных ограничений хозяйственной деятельности: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Сценарий 1 - без изменения;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Сценарий 2 - полный запрет любой хозяйственной деятельности;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Сценарий 3 - ограничения хозяйственной деятельности.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Три группы критериев оценки: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экологические;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социальные;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экономические.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экспертной оценки: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Предпочтителен </a:t>
                      </a:r>
                      <a:r>
                        <a:rPr lang="ru-RU" sz="1600" b="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сценарий 3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как обеспечивающий сохранение  биоразнообразия, который не приведет к ухудшению социально-экономической ситуации.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</a:t>
                      </a:r>
                      <a:r>
                        <a:rPr lang="ru-RU" sz="1600" b="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сценария 1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приведет к постепенному уничтожению уникальных природных экосистем.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</a:t>
                      </a:r>
                      <a:r>
                        <a:rPr lang="ru-RU" sz="1600" b="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сценария 2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приведет к существенным негативным изменениям в социально-экономической сфере.   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9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7BCC6-FDE2-4C92-9BEF-1AEA66466CC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305800" cy="72008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5. Государственный природный заповедник «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Костомукшский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» как часть парка «Дружба»</a:t>
            </a:r>
          </a:p>
        </p:txBody>
      </p:sp>
      <p:pic>
        <p:nvPicPr>
          <p:cNvPr id="5122" name="Picture 2" descr="Рисунок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298072"/>
            <a:ext cx="3528392" cy="246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886939"/>
              </p:ext>
            </p:extLst>
          </p:nvPr>
        </p:nvGraphicFramePr>
        <p:xfrm>
          <a:off x="611560" y="1771656"/>
          <a:ext cx="3168352" cy="248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278" y="2132856"/>
            <a:ext cx="4133591" cy="31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4278" y="5733256"/>
            <a:ext cx="4409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- Механизм сохранения биоразнообразия  в  деятельности ГПЗ «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Костомукшский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 на основе экономической оценки природных ресурсов и    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услуг/ Под научной ред. Фоменко Г.А. – Ярославль: НИПИ «Кадастр», 2006. – 100 с. 25 рис. 26 табл.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371546"/>
            <a:ext cx="36004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экономической ценности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услуг ГПЗ «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Костомукшский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83892" y="1340768"/>
            <a:ext cx="4880595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Соотношение затрат по сохранению биоразнообразия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 выгод конкретных получателей доходов от потребления природных ресурсов и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услуг территории ГПЗ «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Костомукшский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» по состоянию на 2004 год</a:t>
            </a:r>
          </a:p>
        </p:txBody>
      </p:sp>
    </p:spTree>
    <p:extLst>
      <p:ext uri="{BB962C8B-B14F-4D97-AF65-F5344CB8AC3E}">
        <p14:creationId xmlns:p14="http://schemas.microsoft.com/office/powerpoint/2010/main" val="166639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073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6. Урегулирование конфликта в сфере природопользования между городом и районом (Обь-Томское междуречье)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03" t="10696" r="26428" b="20000"/>
          <a:stretch/>
        </p:blipFill>
        <p:spPr bwMode="auto">
          <a:xfrm>
            <a:off x="137766" y="3356992"/>
            <a:ext cx="3139611" cy="268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4" r="5433" b="3686"/>
          <a:stretch/>
        </p:blipFill>
        <p:spPr bwMode="auto">
          <a:xfrm>
            <a:off x="3252827" y="2432135"/>
            <a:ext cx="5711661" cy="310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47864" y="2225768"/>
            <a:ext cx="5687111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потока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услуг Обь-Томского междуречья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6037563"/>
            <a:ext cx="48965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– Экономические основы профилактики конфликтов в сфере природопользования на примере Обь-Томского междуречья: Научный доклад. Ярославль: НПП «Кадастр», 2000. 108 с.</a:t>
            </a:r>
          </a:p>
        </p:txBody>
      </p:sp>
    </p:spTree>
    <p:extLst>
      <p:ext uri="{BB962C8B-B14F-4D97-AF65-F5344CB8AC3E}">
        <p14:creationId xmlns:p14="http://schemas.microsoft.com/office/powerpoint/2010/main" val="68346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11560" y="648799"/>
            <a:ext cx="86409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Экономический механизм сохранения городского парка («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Берендеевка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г. Кострома)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81682" y="1628800"/>
            <a:ext cx="9980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1963 год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510145" y="1547245"/>
            <a:ext cx="9980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 год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16216" y="1521339"/>
            <a:ext cx="9980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 год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16524891"/>
              </p:ext>
            </p:extLst>
          </p:nvPr>
        </p:nvGraphicFramePr>
        <p:xfrm>
          <a:off x="2339752" y="1729938"/>
          <a:ext cx="3600400" cy="1744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7755371"/>
              </p:ext>
            </p:extLst>
          </p:nvPr>
        </p:nvGraphicFramePr>
        <p:xfrm>
          <a:off x="5134860" y="1729938"/>
          <a:ext cx="3672408" cy="170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478157"/>
              </p:ext>
            </p:extLst>
          </p:nvPr>
        </p:nvGraphicFramePr>
        <p:xfrm>
          <a:off x="0" y="1512895"/>
          <a:ext cx="3150096" cy="18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143608"/>
              </p:ext>
            </p:extLst>
          </p:nvPr>
        </p:nvGraphicFramePr>
        <p:xfrm>
          <a:off x="370451" y="3362588"/>
          <a:ext cx="8089981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42853" y="3346492"/>
            <a:ext cx="8120537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Экономическая ценность территории парка при различных вариантах ее использования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5919" y="6037563"/>
            <a:ext cx="790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– Природный парк «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Берендеевка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в развитии г. Костромы: анализ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услуг: Научный доклад. Ярославль: НПП «Кадастр», 2000. 42 с.</a:t>
            </a:r>
          </a:p>
        </p:txBody>
      </p:sp>
    </p:spTree>
    <p:extLst>
      <p:ext uri="{BB962C8B-B14F-4D97-AF65-F5344CB8AC3E}">
        <p14:creationId xmlns:p14="http://schemas.microsoft.com/office/powerpoint/2010/main" val="305735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выводы: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176464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Показатели экономической ценности биоразнообразия должны стать важными индикаторами стратегического планирования как на уровне территорий, так и корпораций, особенно при планировании крупных инвестиционных проектов.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Показатели экономической ценности биоразнообразия должны активно применяться для определения методов сохранения биоразнообразия, планирования социально-экономического развития, оценки инвестиционных проектов.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Стандарт СЭЭУ 2012 года и его расширение относительно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услуг предоставляют методологическую базу расчета показателей и их интеграции в статистическую и ведомственную природоохранную отчетность.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Экономические оценки биоразнообразия полезны при: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установлении приоритетов землепользования и развития инфраструктуры исходя из целей долгосрочного сохранения экосистем территории;  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распределении расходов на сохранение и поддержание экосистем территории между их выгодоприобретателями (пользователями);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разработке инвестиционных механизмов предотвращения деградации экосистем; 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расширении режима особой охраны общедоступных ландшафтов и экосистем.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134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8B908F-14EA-4FC8-93A5-BD04B1EA7445}" type="slidenum">
              <a:rPr lang="ru-RU" sz="1200">
                <a:solidFill>
                  <a:srgbClr val="045C75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ru-RU" sz="1200">
              <a:solidFill>
                <a:srgbClr val="045C75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5288" y="2564507"/>
            <a:ext cx="8531225" cy="3168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5125" indent="-280988" algn="ctr">
              <a:lnSpc>
                <a:spcPct val="90000"/>
              </a:lnSpc>
              <a:spcBef>
                <a:spcPts val="1200"/>
              </a:spcBef>
              <a:buClrTx/>
              <a:buSzPct val="95000"/>
              <a:buFontTx/>
              <a:buNone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36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 </a:t>
            </a:r>
          </a:p>
          <a:p>
            <a:pPr marL="365125" indent="-280988">
              <a:lnSpc>
                <a:spcPct val="90000"/>
              </a:lnSpc>
              <a:spcBef>
                <a:spcPts val="650"/>
              </a:spcBef>
              <a:buClrTx/>
              <a:buSzPct val="95000"/>
              <a:buFontTx/>
              <a:buNone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ClrTx/>
              <a:buSzPct val="95000"/>
              <a:buFontTx/>
              <a:buNone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info@group-rc.ru</a:t>
            </a: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ClrTx/>
              <a:buSzPct val="95000"/>
              <a:buFontTx/>
              <a:buNone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http://www.group-rc.ru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ClrTx/>
              <a:buSzPct val="95000"/>
              <a:buFontTx/>
              <a:buNone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ClrTx/>
              <a:buSzPct val="95000"/>
              <a:buFontTx/>
              <a:buNone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150043, г. Ярославль,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ClrTx/>
              <a:buSzPct val="95000"/>
              <a:buFontTx/>
              <a:buNone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ул. Розы Люксембург, 22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ClrTx/>
              <a:buSzPct val="95000"/>
              <a:buFontTx/>
              <a:buNone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тел. 75-19-83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Picture 2" descr="Z:\server_doc\__Материалы по проектам (рабочие)\2017\V Всероссийский съезд по ООС\Логотип группы РИК рус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297" y="1052736"/>
            <a:ext cx="51932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750" y="836712"/>
            <a:ext cx="8229600" cy="792510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- Центральная основа системы эколого-экономического учета (СЭЭУ)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232248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имеет статус международного стандарта;</a:t>
            </a:r>
          </a:p>
          <a:p>
            <a:pPr>
              <a:buClr>
                <a:schemeClr val="accent2">
                  <a:lumMod val="50000"/>
                </a:schemeClr>
              </a:buCl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реализуется в Российской Федерации в системе Росстата, Минприроды России, Минсельхоза России,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(в соответствии с полномочиями);</a:t>
            </a:r>
          </a:p>
          <a:p>
            <a:pPr>
              <a:buClr>
                <a:schemeClr val="accent2">
                  <a:lumMod val="50000"/>
                </a:schemeClr>
              </a:buCl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соответствует Российским стандартам оценочной деятельности;</a:t>
            </a:r>
          </a:p>
          <a:p>
            <a:pPr>
              <a:buClr>
                <a:schemeClr val="accent2">
                  <a:lumMod val="50000"/>
                </a:schemeClr>
              </a:buCl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основана на использовании доходных методов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5D214-1D3F-4CDF-AF4F-CFF57F2B98C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5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33976"/>
            <a:ext cx="8556626" cy="41876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Взаимосвязь учета природных и экономических систем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564904"/>
            <a:ext cx="8435280" cy="3744416"/>
          </a:xfrm>
        </p:spPr>
        <p:txBody>
          <a:bodyPr>
            <a:normAutofit/>
          </a:bodyPr>
          <a:lstStyle/>
          <a:p>
            <a:pPr>
              <a:buNone/>
            </a:pPr>
            <a:br>
              <a:rPr lang="ru-RU" sz="1600" b="1" dirty="0"/>
            </a:b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60337" y="1455209"/>
            <a:ext cx="8816975" cy="5121275"/>
            <a:chOff x="158" y="1014"/>
            <a:chExt cx="5554" cy="322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" y="1026"/>
              <a:ext cx="5554" cy="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92" y="1014"/>
              <a:ext cx="43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rgbClr val="1F1A17"/>
                  </a:solidFill>
                  <a:effectLst/>
                  <a:latin typeface="Arial" pitchFamily="34" charset="0"/>
                  <a:cs typeface="Arial" pitchFamily="34" charset="0"/>
                </a:rPr>
                <a:t>Природа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865" y="1021"/>
              <a:ext cx="53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rgbClr val="1F1A17"/>
                  </a:solidFill>
                  <a:effectLst/>
                  <a:latin typeface="Arial" pitchFamily="34" charset="0"/>
                  <a:cs typeface="Arial" pitchFamily="34" charset="0"/>
                </a:rPr>
                <a:t>Экономика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41" y="1067"/>
              <a:ext cx="3495" cy="10"/>
            </a:xfrm>
            <a:prstGeom prst="rect">
              <a:avLst/>
            </a:pr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701" y="1041"/>
              <a:ext cx="72" cy="62"/>
            </a:xfrm>
            <a:custGeom>
              <a:avLst/>
              <a:gdLst>
                <a:gd name="T0" fmla="*/ 72 w 72"/>
                <a:gd name="T1" fmla="*/ 31 h 62"/>
                <a:gd name="T2" fmla="*/ 0 w 72"/>
                <a:gd name="T3" fmla="*/ 0 h 62"/>
                <a:gd name="T4" fmla="*/ 0 w 72"/>
                <a:gd name="T5" fmla="*/ 0 h 62"/>
                <a:gd name="T6" fmla="*/ 1 w 72"/>
                <a:gd name="T7" fmla="*/ 1 h 62"/>
                <a:gd name="T8" fmla="*/ 2 w 72"/>
                <a:gd name="T9" fmla="*/ 4 h 62"/>
                <a:gd name="T10" fmla="*/ 3 w 72"/>
                <a:gd name="T11" fmla="*/ 5 h 62"/>
                <a:gd name="T12" fmla="*/ 3 w 72"/>
                <a:gd name="T13" fmla="*/ 7 h 62"/>
                <a:gd name="T14" fmla="*/ 5 w 72"/>
                <a:gd name="T15" fmla="*/ 10 h 62"/>
                <a:gd name="T16" fmla="*/ 5 w 72"/>
                <a:gd name="T17" fmla="*/ 11 h 62"/>
                <a:gd name="T18" fmla="*/ 6 w 72"/>
                <a:gd name="T19" fmla="*/ 13 h 62"/>
                <a:gd name="T20" fmla="*/ 6 w 72"/>
                <a:gd name="T21" fmla="*/ 15 h 62"/>
                <a:gd name="T22" fmla="*/ 7 w 72"/>
                <a:gd name="T23" fmla="*/ 17 h 62"/>
                <a:gd name="T24" fmla="*/ 7 w 72"/>
                <a:gd name="T25" fmla="*/ 18 h 62"/>
                <a:gd name="T26" fmla="*/ 7 w 72"/>
                <a:gd name="T27" fmla="*/ 21 h 62"/>
                <a:gd name="T28" fmla="*/ 7 w 72"/>
                <a:gd name="T29" fmla="*/ 23 h 62"/>
                <a:gd name="T30" fmla="*/ 7 w 72"/>
                <a:gd name="T31" fmla="*/ 25 h 62"/>
                <a:gd name="T32" fmla="*/ 8 w 72"/>
                <a:gd name="T33" fmla="*/ 27 h 62"/>
                <a:gd name="T34" fmla="*/ 8 w 72"/>
                <a:gd name="T35" fmla="*/ 28 h 62"/>
                <a:gd name="T36" fmla="*/ 8 w 72"/>
                <a:gd name="T37" fmla="*/ 31 h 62"/>
                <a:gd name="T38" fmla="*/ 8 w 72"/>
                <a:gd name="T39" fmla="*/ 32 h 62"/>
                <a:gd name="T40" fmla="*/ 8 w 72"/>
                <a:gd name="T41" fmla="*/ 35 h 62"/>
                <a:gd name="T42" fmla="*/ 7 w 72"/>
                <a:gd name="T43" fmla="*/ 36 h 62"/>
                <a:gd name="T44" fmla="*/ 7 w 72"/>
                <a:gd name="T45" fmla="*/ 38 h 62"/>
                <a:gd name="T46" fmla="*/ 7 w 72"/>
                <a:gd name="T47" fmla="*/ 41 h 62"/>
                <a:gd name="T48" fmla="*/ 7 w 72"/>
                <a:gd name="T49" fmla="*/ 42 h 62"/>
                <a:gd name="T50" fmla="*/ 7 w 72"/>
                <a:gd name="T51" fmla="*/ 44 h 62"/>
                <a:gd name="T52" fmla="*/ 6 w 72"/>
                <a:gd name="T53" fmla="*/ 46 h 62"/>
                <a:gd name="T54" fmla="*/ 6 w 72"/>
                <a:gd name="T55" fmla="*/ 48 h 62"/>
                <a:gd name="T56" fmla="*/ 5 w 72"/>
                <a:gd name="T57" fmla="*/ 49 h 62"/>
                <a:gd name="T58" fmla="*/ 5 w 72"/>
                <a:gd name="T59" fmla="*/ 52 h 62"/>
                <a:gd name="T60" fmla="*/ 3 w 72"/>
                <a:gd name="T61" fmla="*/ 54 h 62"/>
                <a:gd name="T62" fmla="*/ 3 w 72"/>
                <a:gd name="T63" fmla="*/ 56 h 62"/>
                <a:gd name="T64" fmla="*/ 2 w 72"/>
                <a:gd name="T65" fmla="*/ 58 h 62"/>
                <a:gd name="T66" fmla="*/ 1 w 72"/>
                <a:gd name="T67" fmla="*/ 59 h 62"/>
                <a:gd name="T68" fmla="*/ 0 w 72"/>
                <a:gd name="T69" fmla="*/ 62 h 62"/>
                <a:gd name="T70" fmla="*/ 72 w 72"/>
                <a:gd name="T71" fmla="*/ 31 h 62"/>
                <a:gd name="T72" fmla="*/ 72 w 72"/>
                <a:gd name="T73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62">
                  <a:moveTo>
                    <a:pt x="72" y="3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4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5" y="52"/>
                  </a:lnTo>
                  <a:lnTo>
                    <a:pt x="3" y="54"/>
                  </a:lnTo>
                  <a:lnTo>
                    <a:pt x="3" y="56"/>
                  </a:lnTo>
                  <a:lnTo>
                    <a:pt x="2" y="58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72" y="31"/>
                  </a:lnTo>
                  <a:lnTo>
                    <a:pt x="72" y="31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0" y="1422"/>
              <a:ext cx="48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Принципы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0" y="1515"/>
              <a:ext cx="51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построения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690" y="1300"/>
              <a:ext cx="851" cy="510"/>
            </a:xfrm>
            <a:prstGeom prst="rect">
              <a:avLst/>
            </a:prstGeom>
            <a:solidFill>
              <a:srgbClr val="75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686" y="1295"/>
              <a:ext cx="860" cy="520"/>
            </a:xfrm>
            <a:custGeom>
              <a:avLst/>
              <a:gdLst>
                <a:gd name="T0" fmla="*/ 4 w 860"/>
                <a:gd name="T1" fmla="*/ 510 h 520"/>
                <a:gd name="T2" fmla="*/ 855 w 860"/>
                <a:gd name="T3" fmla="*/ 510 h 520"/>
                <a:gd name="T4" fmla="*/ 855 w 860"/>
                <a:gd name="T5" fmla="*/ 520 h 520"/>
                <a:gd name="T6" fmla="*/ 4 w 860"/>
                <a:gd name="T7" fmla="*/ 520 h 520"/>
                <a:gd name="T8" fmla="*/ 4 w 860"/>
                <a:gd name="T9" fmla="*/ 510 h 520"/>
                <a:gd name="T10" fmla="*/ 860 w 860"/>
                <a:gd name="T11" fmla="*/ 515 h 520"/>
                <a:gd name="T12" fmla="*/ 860 w 860"/>
                <a:gd name="T13" fmla="*/ 520 h 520"/>
                <a:gd name="T14" fmla="*/ 855 w 860"/>
                <a:gd name="T15" fmla="*/ 520 h 520"/>
                <a:gd name="T16" fmla="*/ 855 w 860"/>
                <a:gd name="T17" fmla="*/ 515 h 520"/>
                <a:gd name="T18" fmla="*/ 860 w 860"/>
                <a:gd name="T19" fmla="*/ 515 h 520"/>
                <a:gd name="T20" fmla="*/ 850 w 860"/>
                <a:gd name="T21" fmla="*/ 515 h 520"/>
                <a:gd name="T22" fmla="*/ 850 w 860"/>
                <a:gd name="T23" fmla="*/ 5 h 520"/>
                <a:gd name="T24" fmla="*/ 860 w 860"/>
                <a:gd name="T25" fmla="*/ 5 h 520"/>
                <a:gd name="T26" fmla="*/ 860 w 860"/>
                <a:gd name="T27" fmla="*/ 515 h 520"/>
                <a:gd name="T28" fmla="*/ 850 w 860"/>
                <a:gd name="T29" fmla="*/ 515 h 520"/>
                <a:gd name="T30" fmla="*/ 855 w 860"/>
                <a:gd name="T31" fmla="*/ 0 h 520"/>
                <a:gd name="T32" fmla="*/ 860 w 860"/>
                <a:gd name="T33" fmla="*/ 0 h 520"/>
                <a:gd name="T34" fmla="*/ 860 w 860"/>
                <a:gd name="T35" fmla="*/ 5 h 520"/>
                <a:gd name="T36" fmla="*/ 855 w 860"/>
                <a:gd name="T37" fmla="*/ 5 h 520"/>
                <a:gd name="T38" fmla="*/ 855 w 860"/>
                <a:gd name="T39" fmla="*/ 0 h 520"/>
                <a:gd name="T40" fmla="*/ 855 w 860"/>
                <a:gd name="T41" fmla="*/ 10 h 520"/>
                <a:gd name="T42" fmla="*/ 4 w 860"/>
                <a:gd name="T43" fmla="*/ 10 h 520"/>
                <a:gd name="T44" fmla="*/ 4 w 860"/>
                <a:gd name="T45" fmla="*/ 0 h 520"/>
                <a:gd name="T46" fmla="*/ 855 w 860"/>
                <a:gd name="T47" fmla="*/ 0 h 520"/>
                <a:gd name="T48" fmla="*/ 855 w 860"/>
                <a:gd name="T49" fmla="*/ 10 h 520"/>
                <a:gd name="T50" fmla="*/ 0 w 860"/>
                <a:gd name="T51" fmla="*/ 5 h 520"/>
                <a:gd name="T52" fmla="*/ 0 w 860"/>
                <a:gd name="T53" fmla="*/ 0 h 520"/>
                <a:gd name="T54" fmla="*/ 4 w 860"/>
                <a:gd name="T55" fmla="*/ 0 h 520"/>
                <a:gd name="T56" fmla="*/ 4 w 860"/>
                <a:gd name="T57" fmla="*/ 5 h 520"/>
                <a:gd name="T58" fmla="*/ 0 w 860"/>
                <a:gd name="T59" fmla="*/ 5 h 520"/>
                <a:gd name="T60" fmla="*/ 9 w 860"/>
                <a:gd name="T61" fmla="*/ 5 h 520"/>
                <a:gd name="T62" fmla="*/ 9 w 860"/>
                <a:gd name="T63" fmla="*/ 515 h 520"/>
                <a:gd name="T64" fmla="*/ 0 w 860"/>
                <a:gd name="T65" fmla="*/ 515 h 520"/>
                <a:gd name="T66" fmla="*/ 0 w 860"/>
                <a:gd name="T67" fmla="*/ 5 h 520"/>
                <a:gd name="T68" fmla="*/ 9 w 860"/>
                <a:gd name="T69" fmla="*/ 5 h 520"/>
                <a:gd name="T70" fmla="*/ 4 w 860"/>
                <a:gd name="T71" fmla="*/ 520 h 520"/>
                <a:gd name="T72" fmla="*/ 0 w 860"/>
                <a:gd name="T73" fmla="*/ 520 h 520"/>
                <a:gd name="T74" fmla="*/ 0 w 860"/>
                <a:gd name="T75" fmla="*/ 515 h 520"/>
                <a:gd name="T76" fmla="*/ 4 w 860"/>
                <a:gd name="T77" fmla="*/ 515 h 520"/>
                <a:gd name="T78" fmla="*/ 4 w 860"/>
                <a:gd name="T7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0" h="520">
                  <a:moveTo>
                    <a:pt x="4" y="510"/>
                  </a:moveTo>
                  <a:lnTo>
                    <a:pt x="855" y="510"/>
                  </a:lnTo>
                  <a:lnTo>
                    <a:pt x="855" y="520"/>
                  </a:lnTo>
                  <a:lnTo>
                    <a:pt x="4" y="520"/>
                  </a:lnTo>
                  <a:lnTo>
                    <a:pt x="4" y="510"/>
                  </a:lnTo>
                  <a:close/>
                  <a:moveTo>
                    <a:pt x="860" y="515"/>
                  </a:moveTo>
                  <a:lnTo>
                    <a:pt x="860" y="520"/>
                  </a:lnTo>
                  <a:lnTo>
                    <a:pt x="855" y="520"/>
                  </a:lnTo>
                  <a:lnTo>
                    <a:pt x="855" y="515"/>
                  </a:lnTo>
                  <a:lnTo>
                    <a:pt x="860" y="515"/>
                  </a:lnTo>
                  <a:close/>
                  <a:moveTo>
                    <a:pt x="850" y="515"/>
                  </a:moveTo>
                  <a:lnTo>
                    <a:pt x="850" y="5"/>
                  </a:lnTo>
                  <a:lnTo>
                    <a:pt x="860" y="5"/>
                  </a:lnTo>
                  <a:lnTo>
                    <a:pt x="860" y="515"/>
                  </a:lnTo>
                  <a:lnTo>
                    <a:pt x="850" y="515"/>
                  </a:lnTo>
                  <a:close/>
                  <a:moveTo>
                    <a:pt x="855" y="0"/>
                  </a:moveTo>
                  <a:lnTo>
                    <a:pt x="860" y="0"/>
                  </a:lnTo>
                  <a:lnTo>
                    <a:pt x="860" y="5"/>
                  </a:lnTo>
                  <a:lnTo>
                    <a:pt x="855" y="5"/>
                  </a:lnTo>
                  <a:lnTo>
                    <a:pt x="855" y="0"/>
                  </a:lnTo>
                  <a:close/>
                  <a:moveTo>
                    <a:pt x="855" y="10"/>
                  </a:moveTo>
                  <a:lnTo>
                    <a:pt x="4" y="10"/>
                  </a:lnTo>
                  <a:lnTo>
                    <a:pt x="4" y="0"/>
                  </a:lnTo>
                  <a:lnTo>
                    <a:pt x="855" y="0"/>
                  </a:lnTo>
                  <a:lnTo>
                    <a:pt x="855" y="10"/>
                  </a:lnTo>
                  <a:close/>
                  <a:moveTo>
                    <a:pt x="0" y="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5"/>
                  </a:lnTo>
                  <a:close/>
                  <a:moveTo>
                    <a:pt x="9" y="5"/>
                  </a:moveTo>
                  <a:lnTo>
                    <a:pt x="9" y="515"/>
                  </a:lnTo>
                  <a:lnTo>
                    <a:pt x="0" y="515"/>
                  </a:lnTo>
                  <a:lnTo>
                    <a:pt x="0" y="5"/>
                  </a:lnTo>
                  <a:lnTo>
                    <a:pt x="9" y="5"/>
                  </a:lnTo>
                  <a:close/>
                  <a:moveTo>
                    <a:pt x="4" y="520"/>
                  </a:moveTo>
                  <a:lnTo>
                    <a:pt x="0" y="520"/>
                  </a:lnTo>
                  <a:lnTo>
                    <a:pt x="0" y="515"/>
                  </a:lnTo>
                  <a:lnTo>
                    <a:pt x="4" y="515"/>
                  </a:lnTo>
                  <a:lnTo>
                    <a:pt x="4" y="52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541" y="1300"/>
              <a:ext cx="851" cy="510"/>
            </a:xfrm>
            <a:prstGeom prst="rect">
              <a:avLst/>
            </a:prstGeom>
            <a:solidFill>
              <a:srgbClr val="75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536" y="1295"/>
              <a:ext cx="860" cy="520"/>
            </a:xfrm>
            <a:custGeom>
              <a:avLst/>
              <a:gdLst>
                <a:gd name="T0" fmla="*/ 5 w 860"/>
                <a:gd name="T1" fmla="*/ 510 h 520"/>
                <a:gd name="T2" fmla="*/ 856 w 860"/>
                <a:gd name="T3" fmla="*/ 510 h 520"/>
                <a:gd name="T4" fmla="*/ 856 w 860"/>
                <a:gd name="T5" fmla="*/ 520 h 520"/>
                <a:gd name="T6" fmla="*/ 5 w 860"/>
                <a:gd name="T7" fmla="*/ 520 h 520"/>
                <a:gd name="T8" fmla="*/ 5 w 860"/>
                <a:gd name="T9" fmla="*/ 510 h 520"/>
                <a:gd name="T10" fmla="*/ 860 w 860"/>
                <a:gd name="T11" fmla="*/ 515 h 520"/>
                <a:gd name="T12" fmla="*/ 860 w 860"/>
                <a:gd name="T13" fmla="*/ 520 h 520"/>
                <a:gd name="T14" fmla="*/ 856 w 860"/>
                <a:gd name="T15" fmla="*/ 520 h 520"/>
                <a:gd name="T16" fmla="*/ 856 w 860"/>
                <a:gd name="T17" fmla="*/ 515 h 520"/>
                <a:gd name="T18" fmla="*/ 860 w 860"/>
                <a:gd name="T19" fmla="*/ 515 h 520"/>
                <a:gd name="T20" fmla="*/ 851 w 860"/>
                <a:gd name="T21" fmla="*/ 515 h 520"/>
                <a:gd name="T22" fmla="*/ 851 w 860"/>
                <a:gd name="T23" fmla="*/ 5 h 520"/>
                <a:gd name="T24" fmla="*/ 860 w 860"/>
                <a:gd name="T25" fmla="*/ 5 h 520"/>
                <a:gd name="T26" fmla="*/ 860 w 860"/>
                <a:gd name="T27" fmla="*/ 515 h 520"/>
                <a:gd name="T28" fmla="*/ 851 w 860"/>
                <a:gd name="T29" fmla="*/ 515 h 520"/>
                <a:gd name="T30" fmla="*/ 856 w 860"/>
                <a:gd name="T31" fmla="*/ 0 h 520"/>
                <a:gd name="T32" fmla="*/ 860 w 860"/>
                <a:gd name="T33" fmla="*/ 0 h 520"/>
                <a:gd name="T34" fmla="*/ 860 w 860"/>
                <a:gd name="T35" fmla="*/ 5 h 520"/>
                <a:gd name="T36" fmla="*/ 856 w 860"/>
                <a:gd name="T37" fmla="*/ 5 h 520"/>
                <a:gd name="T38" fmla="*/ 856 w 860"/>
                <a:gd name="T39" fmla="*/ 0 h 520"/>
                <a:gd name="T40" fmla="*/ 856 w 860"/>
                <a:gd name="T41" fmla="*/ 10 h 520"/>
                <a:gd name="T42" fmla="*/ 5 w 860"/>
                <a:gd name="T43" fmla="*/ 10 h 520"/>
                <a:gd name="T44" fmla="*/ 5 w 860"/>
                <a:gd name="T45" fmla="*/ 0 h 520"/>
                <a:gd name="T46" fmla="*/ 856 w 860"/>
                <a:gd name="T47" fmla="*/ 0 h 520"/>
                <a:gd name="T48" fmla="*/ 856 w 860"/>
                <a:gd name="T49" fmla="*/ 10 h 520"/>
                <a:gd name="T50" fmla="*/ 0 w 860"/>
                <a:gd name="T51" fmla="*/ 5 h 520"/>
                <a:gd name="T52" fmla="*/ 0 w 860"/>
                <a:gd name="T53" fmla="*/ 0 h 520"/>
                <a:gd name="T54" fmla="*/ 5 w 860"/>
                <a:gd name="T55" fmla="*/ 0 h 520"/>
                <a:gd name="T56" fmla="*/ 5 w 860"/>
                <a:gd name="T57" fmla="*/ 5 h 520"/>
                <a:gd name="T58" fmla="*/ 0 w 860"/>
                <a:gd name="T59" fmla="*/ 5 h 520"/>
                <a:gd name="T60" fmla="*/ 10 w 860"/>
                <a:gd name="T61" fmla="*/ 5 h 520"/>
                <a:gd name="T62" fmla="*/ 10 w 860"/>
                <a:gd name="T63" fmla="*/ 515 h 520"/>
                <a:gd name="T64" fmla="*/ 0 w 860"/>
                <a:gd name="T65" fmla="*/ 515 h 520"/>
                <a:gd name="T66" fmla="*/ 0 w 860"/>
                <a:gd name="T67" fmla="*/ 5 h 520"/>
                <a:gd name="T68" fmla="*/ 10 w 860"/>
                <a:gd name="T69" fmla="*/ 5 h 520"/>
                <a:gd name="T70" fmla="*/ 5 w 860"/>
                <a:gd name="T71" fmla="*/ 520 h 520"/>
                <a:gd name="T72" fmla="*/ 0 w 860"/>
                <a:gd name="T73" fmla="*/ 520 h 520"/>
                <a:gd name="T74" fmla="*/ 0 w 860"/>
                <a:gd name="T75" fmla="*/ 515 h 520"/>
                <a:gd name="T76" fmla="*/ 5 w 860"/>
                <a:gd name="T77" fmla="*/ 515 h 520"/>
                <a:gd name="T78" fmla="*/ 5 w 860"/>
                <a:gd name="T7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0" h="520">
                  <a:moveTo>
                    <a:pt x="5" y="510"/>
                  </a:moveTo>
                  <a:lnTo>
                    <a:pt x="856" y="510"/>
                  </a:lnTo>
                  <a:lnTo>
                    <a:pt x="856" y="520"/>
                  </a:lnTo>
                  <a:lnTo>
                    <a:pt x="5" y="520"/>
                  </a:lnTo>
                  <a:lnTo>
                    <a:pt x="5" y="510"/>
                  </a:lnTo>
                  <a:close/>
                  <a:moveTo>
                    <a:pt x="860" y="515"/>
                  </a:moveTo>
                  <a:lnTo>
                    <a:pt x="860" y="520"/>
                  </a:lnTo>
                  <a:lnTo>
                    <a:pt x="856" y="520"/>
                  </a:lnTo>
                  <a:lnTo>
                    <a:pt x="856" y="515"/>
                  </a:lnTo>
                  <a:lnTo>
                    <a:pt x="860" y="515"/>
                  </a:lnTo>
                  <a:close/>
                  <a:moveTo>
                    <a:pt x="851" y="515"/>
                  </a:moveTo>
                  <a:lnTo>
                    <a:pt x="851" y="5"/>
                  </a:lnTo>
                  <a:lnTo>
                    <a:pt x="860" y="5"/>
                  </a:lnTo>
                  <a:lnTo>
                    <a:pt x="860" y="515"/>
                  </a:lnTo>
                  <a:lnTo>
                    <a:pt x="851" y="515"/>
                  </a:lnTo>
                  <a:close/>
                  <a:moveTo>
                    <a:pt x="856" y="0"/>
                  </a:moveTo>
                  <a:lnTo>
                    <a:pt x="860" y="0"/>
                  </a:lnTo>
                  <a:lnTo>
                    <a:pt x="860" y="5"/>
                  </a:lnTo>
                  <a:lnTo>
                    <a:pt x="856" y="5"/>
                  </a:lnTo>
                  <a:lnTo>
                    <a:pt x="856" y="0"/>
                  </a:lnTo>
                  <a:close/>
                  <a:moveTo>
                    <a:pt x="856" y="10"/>
                  </a:moveTo>
                  <a:lnTo>
                    <a:pt x="5" y="10"/>
                  </a:lnTo>
                  <a:lnTo>
                    <a:pt x="5" y="0"/>
                  </a:lnTo>
                  <a:lnTo>
                    <a:pt x="856" y="0"/>
                  </a:lnTo>
                  <a:lnTo>
                    <a:pt x="856" y="10"/>
                  </a:lnTo>
                  <a:close/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10" y="5"/>
                  </a:moveTo>
                  <a:lnTo>
                    <a:pt x="10" y="515"/>
                  </a:lnTo>
                  <a:lnTo>
                    <a:pt x="0" y="515"/>
                  </a:lnTo>
                  <a:lnTo>
                    <a:pt x="0" y="5"/>
                  </a:lnTo>
                  <a:lnTo>
                    <a:pt x="10" y="5"/>
                  </a:lnTo>
                  <a:close/>
                  <a:moveTo>
                    <a:pt x="5" y="520"/>
                  </a:moveTo>
                  <a:lnTo>
                    <a:pt x="0" y="520"/>
                  </a:lnTo>
                  <a:lnTo>
                    <a:pt x="0" y="515"/>
                  </a:lnTo>
                  <a:lnTo>
                    <a:pt x="5" y="515"/>
                  </a:lnTo>
                  <a:lnTo>
                    <a:pt x="5" y="52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513" y="1300"/>
              <a:ext cx="1822" cy="510"/>
            </a:xfrm>
            <a:prstGeom prst="rect">
              <a:avLst/>
            </a:prstGeom>
            <a:solidFill>
              <a:srgbClr val="75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2509" y="1295"/>
              <a:ext cx="1831" cy="520"/>
            </a:xfrm>
            <a:custGeom>
              <a:avLst/>
              <a:gdLst>
                <a:gd name="T0" fmla="*/ 4 w 1831"/>
                <a:gd name="T1" fmla="*/ 510 h 520"/>
                <a:gd name="T2" fmla="*/ 1826 w 1831"/>
                <a:gd name="T3" fmla="*/ 510 h 520"/>
                <a:gd name="T4" fmla="*/ 1826 w 1831"/>
                <a:gd name="T5" fmla="*/ 520 h 520"/>
                <a:gd name="T6" fmla="*/ 4 w 1831"/>
                <a:gd name="T7" fmla="*/ 520 h 520"/>
                <a:gd name="T8" fmla="*/ 4 w 1831"/>
                <a:gd name="T9" fmla="*/ 510 h 520"/>
                <a:gd name="T10" fmla="*/ 1831 w 1831"/>
                <a:gd name="T11" fmla="*/ 515 h 520"/>
                <a:gd name="T12" fmla="*/ 1831 w 1831"/>
                <a:gd name="T13" fmla="*/ 520 h 520"/>
                <a:gd name="T14" fmla="*/ 1826 w 1831"/>
                <a:gd name="T15" fmla="*/ 520 h 520"/>
                <a:gd name="T16" fmla="*/ 1826 w 1831"/>
                <a:gd name="T17" fmla="*/ 515 h 520"/>
                <a:gd name="T18" fmla="*/ 1831 w 1831"/>
                <a:gd name="T19" fmla="*/ 515 h 520"/>
                <a:gd name="T20" fmla="*/ 1821 w 1831"/>
                <a:gd name="T21" fmla="*/ 515 h 520"/>
                <a:gd name="T22" fmla="*/ 1821 w 1831"/>
                <a:gd name="T23" fmla="*/ 5 h 520"/>
                <a:gd name="T24" fmla="*/ 1831 w 1831"/>
                <a:gd name="T25" fmla="*/ 5 h 520"/>
                <a:gd name="T26" fmla="*/ 1831 w 1831"/>
                <a:gd name="T27" fmla="*/ 515 h 520"/>
                <a:gd name="T28" fmla="*/ 1821 w 1831"/>
                <a:gd name="T29" fmla="*/ 515 h 520"/>
                <a:gd name="T30" fmla="*/ 1826 w 1831"/>
                <a:gd name="T31" fmla="*/ 0 h 520"/>
                <a:gd name="T32" fmla="*/ 1831 w 1831"/>
                <a:gd name="T33" fmla="*/ 0 h 520"/>
                <a:gd name="T34" fmla="*/ 1831 w 1831"/>
                <a:gd name="T35" fmla="*/ 5 h 520"/>
                <a:gd name="T36" fmla="*/ 1826 w 1831"/>
                <a:gd name="T37" fmla="*/ 5 h 520"/>
                <a:gd name="T38" fmla="*/ 1826 w 1831"/>
                <a:gd name="T39" fmla="*/ 0 h 520"/>
                <a:gd name="T40" fmla="*/ 1826 w 1831"/>
                <a:gd name="T41" fmla="*/ 10 h 520"/>
                <a:gd name="T42" fmla="*/ 4 w 1831"/>
                <a:gd name="T43" fmla="*/ 10 h 520"/>
                <a:gd name="T44" fmla="*/ 4 w 1831"/>
                <a:gd name="T45" fmla="*/ 0 h 520"/>
                <a:gd name="T46" fmla="*/ 1826 w 1831"/>
                <a:gd name="T47" fmla="*/ 0 h 520"/>
                <a:gd name="T48" fmla="*/ 1826 w 1831"/>
                <a:gd name="T49" fmla="*/ 10 h 520"/>
                <a:gd name="T50" fmla="*/ 0 w 1831"/>
                <a:gd name="T51" fmla="*/ 5 h 520"/>
                <a:gd name="T52" fmla="*/ 0 w 1831"/>
                <a:gd name="T53" fmla="*/ 0 h 520"/>
                <a:gd name="T54" fmla="*/ 4 w 1831"/>
                <a:gd name="T55" fmla="*/ 0 h 520"/>
                <a:gd name="T56" fmla="*/ 4 w 1831"/>
                <a:gd name="T57" fmla="*/ 5 h 520"/>
                <a:gd name="T58" fmla="*/ 0 w 1831"/>
                <a:gd name="T59" fmla="*/ 5 h 520"/>
                <a:gd name="T60" fmla="*/ 9 w 1831"/>
                <a:gd name="T61" fmla="*/ 5 h 520"/>
                <a:gd name="T62" fmla="*/ 9 w 1831"/>
                <a:gd name="T63" fmla="*/ 515 h 520"/>
                <a:gd name="T64" fmla="*/ 0 w 1831"/>
                <a:gd name="T65" fmla="*/ 515 h 520"/>
                <a:gd name="T66" fmla="*/ 0 w 1831"/>
                <a:gd name="T67" fmla="*/ 5 h 520"/>
                <a:gd name="T68" fmla="*/ 9 w 1831"/>
                <a:gd name="T69" fmla="*/ 5 h 520"/>
                <a:gd name="T70" fmla="*/ 4 w 1831"/>
                <a:gd name="T71" fmla="*/ 520 h 520"/>
                <a:gd name="T72" fmla="*/ 0 w 1831"/>
                <a:gd name="T73" fmla="*/ 520 h 520"/>
                <a:gd name="T74" fmla="*/ 0 w 1831"/>
                <a:gd name="T75" fmla="*/ 515 h 520"/>
                <a:gd name="T76" fmla="*/ 4 w 1831"/>
                <a:gd name="T77" fmla="*/ 515 h 520"/>
                <a:gd name="T78" fmla="*/ 4 w 1831"/>
                <a:gd name="T7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31" h="520">
                  <a:moveTo>
                    <a:pt x="4" y="510"/>
                  </a:moveTo>
                  <a:lnTo>
                    <a:pt x="1826" y="510"/>
                  </a:lnTo>
                  <a:lnTo>
                    <a:pt x="1826" y="520"/>
                  </a:lnTo>
                  <a:lnTo>
                    <a:pt x="4" y="520"/>
                  </a:lnTo>
                  <a:lnTo>
                    <a:pt x="4" y="510"/>
                  </a:lnTo>
                  <a:close/>
                  <a:moveTo>
                    <a:pt x="1831" y="515"/>
                  </a:moveTo>
                  <a:lnTo>
                    <a:pt x="1831" y="520"/>
                  </a:lnTo>
                  <a:lnTo>
                    <a:pt x="1826" y="520"/>
                  </a:lnTo>
                  <a:lnTo>
                    <a:pt x="1826" y="515"/>
                  </a:lnTo>
                  <a:lnTo>
                    <a:pt x="1831" y="515"/>
                  </a:lnTo>
                  <a:close/>
                  <a:moveTo>
                    <a:pt x="1821" y="515"/>
                  </a:moveTo>
                  <a:lnTo>
                    <a:pt x="1821" y="5"/>
                  </a:lnTo>
                  <a:lnTo>
                    <a:pt x="1831" y="5"/>
                  </a:lnTo>
                  <a:lnTo>
                    <a:pt x="1831" y="515"/>
                  </a:lnTo>
                  <a:lnTo>
                    <a:pt x="1821" y="515"/>
                  </a:lnTo>
                  <a:close/>
                  <a:moveTo>
                    <a:pt x="1826" y="0"/>
                  </a:moveTo>
                  <a:lnTo>
                    <a:pt x="1831" y="0"/>
                  </a:lnTo>
                  <a:lnTo>
                    <a:pt x="1831" y="5"/>
                  </a:lnTo>
                  <a:lnTo>
                    <a:pt x="1826" y="5"/>
                  </a:lnTo>
                  <a:lnTo>
                    <a:pt x="1826" y="0"/>
                  </a:lnTo>
                  <a:close/>
                  <a:moveTo>
                    <a:pt x="1826" y="10"/>
                  </a:moveTo>
                  <a:lnTo>
                    <a:pt x="4" y="10"/>
                  </a:lnTo>
                  <a:lnTo>
                    <a:pt x="4" y="0"/>
                  </a:lnTo>
                  <a:lnTo>
                    <a:pt x="1826" y="0"/>
                  </a:lnTo>
                  <a:lnTo>
                    <a:pt x="1826" y="10"/>
                  </a:lnTo>
                  <a:close/>
                  <a:moveTo>
                    <a:pt x="0" y="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5"/>
                  </a:lnTo>
                  <a:close/>
                  <a:moveTo>
                    <a:pt x="9" y="5"/>
                  </a:moveTo>
                  <a:lnTo>
                    <a:pt x="9" y="515"/>
                  </a:lnTo>
                  <a:lnTo>
                    <a:pt x="0" y="515"/>
                  </a:lnTo>
                  <a:lnTo>
                    <a:pt x="0" y="5"/>
                  </a:lnTo>
                  <a:lnTo>
                    <a:pt x="9" y="5"/>
                  </a:lnTo>
                  <a:close/>
                  <a:moveTo>
                    <a:pt x="4" y="520"/>
                  </a:moveTo>
                  <a:lnTo>
                    <a:pt x="0" y="520"/>
                  </a:lnTo>
                  <a:lnTo>
                    <a:pt x="0" y="515"/>
                  </a:lnTo>
                  <a:lnTo>
                    <a:pt x="4" y="515"/>
                  </a:lnTo>
                  <a:lnTo>
                    <a:pt x="4" y="52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453" y="1300"/>
              <a:ext cx="1248" cy="510"/>
            </a:xfrm>
            <a:prstGeom prst="rect">
              <a:avLst/>
            </a:prstGeom>
            <a:solidFill>
              <a:srgbClr val="75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4447" y="1295"/>
              <a:ext cx="1259" cy="520"/>
            </a:xfrm>
            <a:custGeom>
              <a:avLst/>
              <a:gdLst>
                <a:gd name="T0" fmla="*/ 6 w 1259"/>
                <a:gd name="T1" fmla="*/ 510 h 520"/>
                <a:gd name="T2" fmla="*/ 1254 w 1259"/>
                <a:gd name="T3" fmla="*/ 510 h 520"/>
                <a:gd name="T4" fmla="*/ 1254 w 1259"/>
                <a:gd name="T5" fmla="*/ 520 h 520"/>
                <a:gd name="T6" fmla="*/ 6 w 1259"/>
                <a:gd name="T7" fmla="*/ 520 h 520"/>
                <a:gd name="T8" fmla="*/ 6 w 1259"/>
                <a:gd name="T9" fmla="*/ 510 h 520"/>
                <a:gd name="T10" fmla="*/ 1259 w 1259"/>
                <a:gd name="T11" fmla="*/ 515 h 520"/>
                <a:gd name="T12" fmla="*/ 1259 w 1259"/>
                <a:gd name="T13" fmla="*/ 520 h 520"/>
                <a:gd name="T14" fmla="*/ 1254 w 1259"/>
                <a:gd name="T15" fmla="*/ 520 h 520"/>
                <a:gd name="T16" fmla="*/ 1254 w 1259"/>
                <a:gd name="T17" fmla="*/ 515 h 520"/>
                <a:gd name="T18" fmla="*/ 1259 w 1259"/>
                <a:gd name="T19" fmla="*/ 515 h 520"/>
                <a:gd name="T20" fmla="*/ 1249 w 1259"/>
                <a:gd name="T21" fmla="*/ 515 h 520"/>
                <a:gd name="T22" fmla="*/ 1249 w 1259"/>
                <a:gd name="T23" fmla="*/ 5 h 520"/>
                <a:gd name="T24" fmla="*/ 1259 w 1259"/>
                <a:gd name="T25" fmla="*/ 5 h 520"/>
                <a:gd name="T26" fmla="*/ 1259 w 1259"/>
                <a:gd name="T27" fmla="*/ 515 h 520"/>
                <a:gd name="T28" fmla="*/ 1249 w 1259"/>
                <a:gd name="T29" fmla="*/ 515 h 520"/>
                <a:gd name="T30" fmla="*/ 1254 w 1259"/>
                <a:gd name="T31" fmla="*/ 0 h 520"/>
                <a:gd name="T32" fmla="*/ 1259 w 1259"/>
                <a:gd name="T33" fmla="*/ 0 h 520"/>
                <a:gd name="T34" fmla="*/ 1259 w 1259"/>
                <a:gd name="T35" fmla="*/ 5 h 520"/>
                <a:gd name="T36" fmla="*/ 1254 w 1259"/>
                <a:gd name="T37" fmla="*/ 5 h 520"/>
                <a:gd name="T38" fmla="*/ 1254 w 1259"/>
                <a:gd name="T39" fmla="*/ 0 h 520"/>
                <a:gd name="T40" fmla="*/ 1254 w 1259"/>
                <a:gd name="T41" fmla="*/ 10 h 520"/>
                <a:gd name="T42" fmla="*/ 6 w 1259"/>
                <a:gd name="T43" fmla="*/ 10 h 520"/>
                <a:gd name="T44" fmla="*/ 6 w 1259"/>
                <a:gd name="T45" fmla="*/ 0 h 520"/>
                <a:gd name="T46" fmla="*/ 1254 w 1259"/>
                <a:gd name="T47" fmla="*/ 0 h 520"/>
                <a:gd name="T48" fmla="*/ 1254 w 1259"/>
                <a:gd name="T49" fmla="*/ 10 h 520"/>
                <a:gd name="T50" fmla="*/ 0 w 1259"/>
                <a:gd name="T51" fmla="*/ 5 h 520"/>
                <a:gd name="T52" fmla="*/ 0 w 1259"/>
                <a:gd name="T53" fmla="*/ 0 h 520"/>
                <a:gd name="T54" fmla="*/ 6 w 1259"/>
                <a:gd name="T55" fmla="*/ 0 h 520"/>
                <a:gd name="T56" fmla="*/ 6 w 1259"/>
                <a:gd name="T57" fmla="*/ 5 h 520"/>
                <a:gd name="T58" fmla="*/ 0 w 1259"/>
                <a:gd name="T59" fmla="*/ 5 h 520"/>
                <a:gd name="T60" fmla="*/ 11 w 1259"/>
                <a:gd name="T61" fmla="*/ 5 h 520"/>
                <a:gd name="T62" fmla="*/ 11 w 1259"/>
                <a:gd name="T63" fmla="*/ 515 h 520"/>
                <a:gd name="T64" fmla="*/ 0 w 1259"/>
                <a:gd name="T65" fmla="*/ 515 h 520"/>
                <a:gd name="T66" fmla="*/ 0 w 1259"/>
                <a:gd name="T67" fmla="*/ 5 h 520"/>
                <a:gd name="T68" fmla="*/ 11 w 1259"/>
                <a:gd name="T69" fmla="*/ 5 h 520"/>
                <a:gd name="T70" fmla="*/ 6 w 1259"/>
                <a:gd name="T71" fmla="*/ 520 h 520"/>
                <a:gd name="T72" fmla="*/ 0 w 1259"/>
                <a:gd name="T73" fmla="*/ 520 h 520"/>
                <a:gd name="T74" fmla="*/ 0 w 1259"/>
                <a:gd name="T75" fmla="*/ 515 h 520"/>
                <a:gd name="T76" fmla="*/ 6 w 1259"/>
                <a:gd name="T77" fmla="*/ 515 h 520"/>
                <a:gd name="T78" fmla="*/ 6 w 1259"/>
                <a:gd name="T7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9" h="520">
                  <a:moveTo>
                    <a:pt x="6" y="510"/>
                  </a:moveTo>
                  <a:lnTo>
                    <a:pt x="1254" y="510"/>
                  </a:lnTo>
                  <a:lnTo>
                    <a:pt x="1254" y="520"/>
                  </a:lnTo>
                  <a:lnTo>
                    <a:pt x="6" y="520"/>
                  </a:lnTo>
                  <a:lnTo>
                    <a:pt x="6" y="510"/>
                  </a:lnTo>
                  <a:close/>
                  <a:moveTo>
                    <a:pt x="1259" y="515"/>
                  </a:moveTo>
                  <a:lnTo>
                    <a:pt x="1259" y="520"/>
                  </a:lnTo>
                  <a:lnTo>
                    <a:pt x="1254" y="520"/>
                  </a:lnTo>
                  <a:lnTo>
                    <a:pt x="1254" y="515"/>
                  </a:lnTo>
                  <a:lnTo>
                    <a:pt x="1259" y="515"/>
                  </a:lnTo>
                  <a:close/>
                  <a:moveTo>
                    <a:pt x="1249" y="515"/>
                  </a:moveTo>
                  <a:lnTo>
                    <a:pt x="1249" y="5"/>
                  </a:lnTo>
                  <a:lnTo>
                    <a:pt x="1259" y="5"/>
                  </a:lnTo>
                  <a:lnTo>
                    <a:pt x="1259" y="515"/>
                  </a:lnTo>
                  <a:lnTo>
                    <a:pt x="1249" y="515"/>
                  </a:lnTo>
                  <a:close/>
                  <a:moveTo>
                    <a:pt x="1254" y="0"/>
                  </a:moveTo>
                  <a:lnTo>
                    <a:pt x="1259" y="0"/>
                  </a:lnTo>
                  <a:lnTo>
                    <a:pt x="1259" y="5"/>
                  </a:lnTo>
                  <a:lnTo>
                    <a:pt x="1254" y="5"/>
                  </a:lnTo>
                  <a:lnTo>
                    <a:pt x="1254" y="0"/>
                  </a:lnTo>
                  <a:close/>
                  <a:moveTo>
                    <a:pt x="1254" y="10"/>
                  </a:moveTo>
                  <a:lnTo>
                    <a:pt x="6" y="10"/>
                  </a:lnTo>
                  <a:lnTo>
                    <a:pt x="6" y="0"/>
                  </a:lnTo>
                  <a:lnTo>
                    <a:pt x="1254" y="0"/>
                  </a:lnTo>
                  <a:lnTo>
                    <a:pt x="1254" y="10"/>
                  </a:lnTo>
                  <a:close/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close/>
                  <a:moveTo>
                    <a:pt x="11" y="5"/>
                  </a:moveTo>
                  <a:lnTo>
                    <a:pt x="11" y="515"/>
                  </a:lnTo>
                  <a:lnTo>
                    <a:pt x="0" y="515"/>
                  </a:lnTo>
                  <a:lnTo>
                    <a:pt x="0" y="5"/>
                  </a:lnTo>
                  <a:lnTo>
                    <a:pt x="11" y="5"/>
                  </a:lnTo>
                  <a:close/>
                  <a:moveTo>
                    <a:pt x="6" y="520"/>
                  </a:moveTo>
                  <a:lnTo>
                    <a:pt x="0" y="520"/>
                  </a:lnTo>
                  <a:lnTo>
                    <a:pt x="0" y="515"/>
                  </a:lnTo>
                  <a:lnTo>
                    <a:pt x="6" y="515"/>
                  </a:lnTo>
                  <a:lnTo>
                    <a:pt x="6" y="52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715" y="2112"/>
              <a:ext cx="814" cy="445"/>
            </a:xfrm>
            <a:custGeom>
              <a:avLst/>
              <a:gdLst>
                <a:gd name="T0" fmla="*/ 448 w 814"/>
                <a:gd name="T1" fmla="*/ 1 h 445"/>
                <a:gd name="T2" fmla="*/ 527 w 814"/>
                <a:gd name="T3" fmla="*/ 10 h 445"/>
                <a:gd name="T4" fmla="*/ 601 w 814"/>
                <a:gd name="T5" fmla="*/ 27 h 445"/>
                <a:gd name="T6" fmla="*/ 665 w 814"/>
                <a:gd name="T7" fmla="*/ 51 h 445"/>
                <a:gd name="T8" fmla="*/ 708 w 814"/>
                <a:gd name="T9" fmla="*/ 73 h 445"/>
                <a:gd name="T10" fmla="*/ 732 w 814"/>
                <a:gd name="T11" fmla="*/ 89 h 445"/>
                <a:gd name="T12" fmla="*/ 754 w 814"/>
                <a:gd name="T13" fmla="*/ 107 h 445"/>
                <a:gd name="T14" fmla="*/ 774 w 814"/>
                <a:gd name="T15" fmla="*/ 127 h 445"/>
                <a:gd name="T16" fmla="*/ 788 w 814"/>
                <a:gd name="T17" fmla="*/ 146 h 445"/>
                <a:gd name="T18" fmla="*/ 800 w 814"/>
                <a:gd name="T19" fmla="*/ 167 h 445"/>
                <a:gd name="T20" fmla="*/ 809 w 814"/>
                <a:gd name="T21" fmla="*/ 188 h 445"/>
                <a:gd name="T22" fmla="*/ 813 w 814"/>
                <a:gd name="T23" fmla="*/ 211 h 445"/>
                <a:gd name="T24" fmla="*/ 813 w 814"/>
                <a:gd name="T25" fmla="*/ 234 h 445"/>
                <a:gd name="T26" fmla="*/ 809 w 814"/>
                <a:gd name="T27" fmla="*/ 257 h 445"/>
                <a:gd name="T28" fmla="*/ 800 w 814"/>
                <a:gd name="T29" fmla="*/ 278 h 445"/>
                <a:gd name="T30" fmla="*/ 788 w 814"/>
                <a:gd name="T31" fmla="*/ 299 h 445"/>
                <a:gd name="T32" fmla="*/ 774 w 814"/>
                <a:gd name="T33" fmla="*/ 318 h 445"/>
                <a:gd name="T34" fmla="*/ 754 w 814"/>
                <a:gd name="T35" fmla="*/ 337 h 445"/>
                <a:gd name="T36" fmla="*/ 732 w 814"/>
                <a:gd name="T37" fmla="*/ 356 h 445"/>
                <a:gd name="T38" fmla="*/ 708 w 814"/>
                <a:gd name="T39" fmla="*/ 372 h 445"/>
                <a:gd name="T40" fmla="*/ 665 w 814"/>
                <a:gd name="T41" fmla="*/ 394 h 445"/>
                <a:gd name="T42" fmla="*/ 601 w 814"/>
                <a:gd name="T43" fmla="*/ 418 h 445"/>
                <a:gd name="T44" fmla="*/ 527 w 814"/>
                <a:gd name="T45" fmla="*/ 435 h 445"/>
                <a:gd name="T46" fmla="*/ 448 w 814"/>
                <a:gd name="T47" fmla="*/ 444 h 445"/>
                <a:gd name="T48" fmla="*/ 365 w 814"/>
                <a:gd name="T49" fmla="*/ 444 h 445"/>
                <a:gd name="T50" fmla="*/ 286 w 814"/>
                <a:gd name="T51" fmla="*/ 435 h 445"/>
                <a:gd name="T52" fmla="*/ 213 w 814"/>
                <a:gd name="T53" fmla="*/ 418 h 445"/>
                <a:gd name="T54" fmla="*/ 149 w 814"/>
                <a:gd name="T55" fmla="*/ 394 h 445"/>
                <a:gd name="T56" fmla="*/ 106 w 814"/>
                <a:gd name="T57" fmla="*/ 372 h 445"/>
                <a:gd name="T58" fmla="*/ 80 w 814"/>
                <a:gd name="T59" fmla="*/ 356 h 445"/>
                <a:gd name="T60" fmla="*/ 58 w 814"/>
                <a:gd name="T61" fmla="*/ 337 h 445"/>
                <a:gd name="T62" fmla="*/ 40 w 814"/>
                <a:gd name="T63" fmla="*/ 318 h 445"/>
                <a:gd name="T64" fmla="*/ 24 w 814"/>
                <a:gd name="T65" fmla="*/ 299 h 445"/>
                <a:gd name="T66" fmla="*/ 12 w 814"/>
                <a:gd name="T67" fmla="*/ 278 h 445"/>
                <a:gd name="T68" fmla="*/ 5 w 814"/>
                <a:gd name="T69" fmla="*/ 257 h 445"/>
                <a:gd name="T70" fmla="*/ 0 w 814"/>
                <a:gd name="T71" fmla="*/ 234 h 445"/>
                <a:gd name="T72" fmla="*/ 0 w 814"/>
                <a:gd name="T73" fmla="*/ 211 h 445"/>
                <a:gd name="T74" fmla="*/ 5 w 814"/>
                <a:gd name="T75" fmla="*/ 188 h 445"/>
                <a:gd name="T76" fmla="*/ 12 w 814"/>
                <a:gd name="T77" fmla="*/ 167 h 445"/>
                <a:gd name="T78" fmla="*/ 24 w 814"/>
                <a:gd name="T79" fmla="*/ 146 h 445"/>
                <a:gd name="T80" fmla="*/ 40 w 814"/>
                <a:gd name="T81" fmla="*/ 127 h 445"/>
                <a:gd name="T82" fmla="*/ 58 w 814"/>
                <a:gd name="T83" fmla="*/ 107 h 445"/>
                <a:gd name="T84" fmla="*/ 80 w 814"/>
                <a:gd name="T85" fmla="*/ 89 h 445"/>
                <a:gd name="T86" fmla="*/ 106 w 814"/>
                <a:gd name="T87" fmla="*/ 73 h 445"/>
                <a:gd name="T88" fmla="*/ 149 w 814"/>
                <a:gd name="T89" fmla="*/ 51 h 445"/>
                <a:gd name="T90" fmla="*/ 213 w 814"/>
                <a:gd name="T91" fmla="*/ 27 h 445"/>
                <a:gd name="T92" fmla="*/ 286 w 814"/>
                <a:gd name="T93" fmla="*/ 10 h 445"/>
                <a:gd name="T94" fmla="*/ 365 w 814"/>
                <a:gd name="T95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4" h="445">
                  <a:moveTo>
                    <a:pt x="407" y="0"/>
                  </a:moveTo>
                  <a:lnTo>
                    <a:pt x="448" y="1"/>
                  </a:lnTo>
                  <a:lnTo>
                    <a:pt x="488" y="4"/>
                  </a:lnTo>
                  <a:lnTo>
                    <a:pt x="527" y="10"/>
                  </a:lnTo>
                  <a:lnTo>
                    <a:pt x="564" y="18"/>
                  </a:lnTo>
                  <a:lnTo>
                    <a:pt x="601" y="27"/>
                  </a:lnTo>
                  <a:lnTo>
                    <a:pt x="633" y="39"/>
                  </a:lnTo>
                  <a:lnTo>
                    <a:pt x="665" y="51"/>
                  </a:lnTo>
                  <a:lnTo>
                    <a:pt x="694" y="66"/>
                  </a:lnTo>
                  <a:lnTo>
                    <a:pt x="708" y="73"/>
                  </a:lnTo>
                  <a:lnTo>
                    <a:pt x="720" y="81"/>
                  </a:lnTo>
                  <a:lnTo>
                    <a:pt x="732" y="89"/>
                  </a:lnTo>
                  <a:lnTo>
                    <a:pt x="743" y="98"/>
                  </a:lnTo>
                  <a:lnTo>
                    <a:pt x="754" y="107"/>
                  </a:lnTo>
                  <a:lnTo>
                    <a:pt x="764" y="117"/>
                  </a:lnTo>
                  <a:lnTo>
                    <a:pt x="774" y="127"/>
                  </a:lnTo>
                  <a:lnTo>
                    <a:pt x="781" y="136"/>
                  </a:lnTo>
                  <a:lnTo>
                    <a:pt x="788" y="146"/>
                  </a:lnTo>
                  <a:lnTo>
                    <a:pt x="796" y="156"/>
                  </a:lnTo>
                  <a:lnTo>
                    <a:pt x="800" y="167"/>
                  </a:lnTo>
                  <a:lnTo>
                    <a:pt x="805" y="177"/>
                  </a:lnTo>
                  <a:lnTo>
                    <a:pt x="809" y="188"/>
                  </a:lnTo>
                  <a:lnTo>
                    <a:pt x="811" y="200"/>
                  </a:lnTo>
                  <a:lnTo>
                    <a:pt x="813" y="211"/>
                  </a:lnTo>
                  <a:lnTo>
                    <a:pt x="814" y="222"/>
                  </a:lnTo>
                  <a:lnTo>
                    <a:pt x="813" y="234"/>
                  </a:lnTo>
                  <a:lnTo>
                    <a:pt x="811" y="245"/>
                  </a:lnTo>
                  <a:lnTo>
                    <a:pt x="809" y="257"/>
                  </a:lnTo>
                  <a:lnTo>
                    <a:pt x="805" y="268"/>
                  </a:lnTo>
                  <a:lnTo>
                    <a:pt x="800" y="278"/>
                  </a:lnTo>
                  <a:lnTo>
                    <a:pt x="796" y="289"/>
                  </a:lnTo>
                  <a:lnTo>
                    <a:pt x="788" y="299"/>
                  </a:lnTo>
                  <a:lnTo>
                    <a:pt x="781" y="309"/>
                  </a:lnTo>
                  <a:lnTo>
                    <a:pt x="774" y="318"/>
                  </a:lnTo>
                  <a:lnTo>
                    <a:pt x="764" y="328"/>
                  </a:lnTo>
                  <a:lnTo>
                    <a:pt x="754" y="337"/>
                  </a:lnTo>
                  <a:lnTo>
                    <a:pt x="743" y="347"/>
                  </a:lnTo>
                  <a:lnTo>
                    <a:pt x="732" y="356"/>
                  </a:lnTo>
                  <a:lnTo>
                    <a:pt x="720" y="364"/>
                  </a:lnTo>
                  <a:lnTo>
                    <a:pt x="708" y="372"/>
                  </a:lnTo>
                  <a:lnTo>
                    <a:pt x="694" y="379"/>
                  </a:lnTo>
                  <a:lnTo>
                    <a:pt x="665" y="394"/>
                  </a:lnTo>
                  <a:lnTo>
                    <a:pt x="633" y="406"/>
                  </a:lnTo>
                  <a:lnTo>
                    <a:pt x="601" y="418"/>
                  </a:lnTo>
                  <a:lnTo>
                    <a:pt x="564" y="427"/>
                  </a:lnTo>
                  <a:lnTo>
                    <a:pt x="527" y="435"/>
                  </a:lnTo>
                  <a:lnTo>
                    <a:pt x="488" y="440"/>
                  </a:lnTo>
                  <a:lnTo>
                    <a:pt x="448" y="444"/>
                  </a:lnTo>
                  <a:lnTo>
                    <a:pt x="407" y="445"/>
                  </a:lnTo>
                  <a:lnTo>
                    <a:pt x="365" y="444"/>
                  </a:lnTo>
                  <a:lnTo>
                    <a:pt x="325" y="440"/>
                  </a:lnTo>
                  <a:lnTo>
                    <a:pt x="286" y="435"/>
                  </a:lnTo>
                  <a:lnTo>
                    <a:pt x="248" y="427"/>
                  </a:lnTo>
                  <a:lnTo>
                    <a:pt x="213" y="418"/>
                  </a:lnTo>
                  <a:lnTo>
                    <a:pt x="179" y="406"/>
                  </a:lnTo>
                  <a:lnTo>
                    <a:pt x="149" y="394"/>
                  </a:lnTo>
                  <a:lnTo>
                    <a:pt x="119" y="379"/>
                  </a:lnTo>
                  <a:lnTo>
                    <a:pt x="106" y="372"/>
                  </a:lnTo>
                  <a:lnTo>
                    <a:pt x="92" y="364"/>
                  </a:lnTo>
                  <a:lnTo>
                    <a:pt x="80" y="356"/>
                  </a:lnTo>
                  <a:lnTo>
                    <a:pt x="69" y="347"/>
                  </a:lnTo>
                  <a:lnTo>
                    <a:pt x="58" y="337"/>
                  </a:lnTo>
                  <a:lnTo>
                    <a:pt x="49" y="328"/>
                  </a:lnTo>
                  <a:lnTo>
                    <a:pt x="40" y="318"/>
                  </a:lnTo>
                  <a:lnTo>
                    <a:pt x="32" y="309"/>
                  </a:lnTo>
                  <a:lnTo>
                    <a:pt x="24" y="299"/>
                  </a:lnTo>
                  <a:lnTo>
                    <a:pt x="18" y="289"/>
                  </a:lnTo>
                  <a:lnTo>
                    <a:pt x="12" y="278"/>
                  </a:lnTo>
                  <a:lnTo>
                    <a:pt x="8" y="268"/>
                  </a:lnTo>
                  <a:lnTo>
                    <a:pt x="5" y="257"/>
                  </a:lnTo>
                  <a:lnTo>
                    <a:pt x="2" y="245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2" y="200"/>
                  </a:lnTo>
                  <a:lnTo>
                    <a:pt x="5" y="188"/>
                  </a:lnTo>
                  <a:lnTo>
                    <a:pt x="8" y="177"/>
                  </a:lnTo>
                  <a:lnTo>
                    <a:pt x="12" y="167"/>
                  </a:lnTo>
                  <a:lnTo>
                    <a:pt x="18" y="156"/>
                  </a:lnTo>
                  <a:lnTo>
                    <a:pt x="24" y="146"/>
                  </a:lnTo>
                  <a:lnTo>
                    <a:pt x="32" y="136"/>
                  </a:lnTo>
                  <a:lnTo>
                    <a:pt x="40" y="127"/>
                  </a:lnTo>
                  <a:lnTo>
                    <a:pt x="49" y="117"/>
                  </a:lnTo>
                  <a:lnTo>
                    <a:pt x="58" y="107"/>
                  </a:lnTo>
                  <a:lnTo>
                    <a:pt x="69" y="98"/>
                  </a:lnTo>
                  <a:lnTo>
                    <a:pt x="80" y="89"/>
                  </a:lnTo>
                  <a:lnTo>
                    <a:pt x="92" y="81"/>
                  </a:lnTo>
                  <a:lnTo>
                    <a:pt x="106" y="73"/>
                  </a:lnTo>
                  <a:lnTo>
                    <a:pt x="119" y="66"/>
                  </a:lnTo>
                  <a:lnTo>
                    <a:pt x="149" y="51"/>
                  </a:lnTo>
                  <a:lnTo>
                    <a:pt x="179" y="39"/>
                  </a:lnTo>
                  <a:lnTo>
                    <a:pt x="213" y="27"/>
                  </a:lnTo>
                  <a:lnTo>
                    <a:pt x="248" y="18"/>
                  </a:lnTo>
                  <a:lnTo>
                    <a:pt x="286" y="10"/>
                  </a:lnTo>
                  <a:lnTo>
                    <a:pt x="325" y="4"/>
                  </a:lnTo>
                  <a:lnTo>
                    <a:pt x="365" y="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C8D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715" y="2112"/>
              <a:ext cx="814" cy="445"/>
            </a:xfrm>
            <a:custGeom>
              <a:avLst/>
              <a:gdLst>
                <a:gd name="T0" fmla="*/ 448 w 814"/>
                <a:gd name="T1" fmla="*/ 1 h 445"/>
                <a:gd name="T2" fmla="*/ 527 w 814"/>
                <a:gd name="T3" fmla="*/ 10 h 445"/>
                <a:gd name="T4" fmla="*/ 601 w 814"/>
                <a:gd name="T5" fmla="*/ 27 h 445"/>
                <a:gd name="T6" fmla="*/ 665 w 814"/>
                <a:gd name="T7" fmla="*/ 51 h 445"/>
                <a:gd name="T8" fmla="*/ 708 w 814"/>
                <a:gd name="T9" fmla="*/ 73 h 445"/>
                <a:gd name="T10" fmla="*/ 732 w 814"/>
                <a:gd name="T11" fmla="*/ 89 h 445"/>
                <a:gd name="T12" fmla="*/ 754 w 814"/>
                <a:gd name="T13" fmla="*/ 107 h 445"/>
                <a:gd name="T14" fmla="*/ 774 w 814"/>
                <a:gd name="T15" fmla="*/ 127 h 445"/>
                <a:gd name="T16" fmla="*/ 788 w 814"/>
                <a:gd name="T17" fmla="*/ 146 h 445"/>
                <a:gd name="T18" fmla="*/ 800 w 814"/>
                <a:gd name="T19" fmla="*/ 167 h 445"/>
                <a:gd name="T20" fmla="*/ 809 w 814"/>
                <a:gd name="T21" fmla="*/ 188 h 445"/>
                <a:gd name="T22" fmla="*/ 813 w 814"/>
                <a:gd name="T23" fmla="*/ 211 h 445"/>
                <a:gd name="T24" fmla="*/ 813 w 814"/>
                <a:gd name="T25" fmla="*/ 234 h 445"/>
                <a:gd name="T26" fmla="*/ 809 w 814"/>
                <a:gd name="T27" fmla="*/ 257 h 445"/>
                <a:gd name="T28" fmla="*/ 800 w 814"/>
                <a:gd name="T29" fmla="*/ 278 h 445"/>
                <a:gd name="T30" fmla="*/ 788 w 814"/>
                <a:gd name="T31" fmla="*/ 299 h 445"/>
                <a:gd name="T32" fmla="*/ 774 w 814"/>
                <a:gd name="T33" fmla="*/ 318 h 445"/>
                <a:gd name="T34" fmla="*/ 754 w 814"/>
                <a:gd name="T35" fmla="*/ 337 h 445"/>
                <a:gd name="T36" fmla="*/ 732 w 814"/>
                <a:gd name="T37" fmla="*/ 356 h 445"/>
                <a:gd name="T38" fmla="*/ 708 w 814"/>
                <a:gd name="T39" fmla="*/ 372 h 445"/>
                <a:gd name="T40" fmla="*/ 665 w 814"/>
                <a:gd name="T41" fmla="*/ 394 h 445"/>
                <a:gd name="T42" fmla="*/ 601 w 814"/>
                <a:gd name="T43" fmla="*/ 418 h 445"/>
                <a:gd name="T44" fmla="*/ 527 w 814"/>
                <a:gd name="T45" fmla="*/ 435 h 445"/>
                <a:gd name="T46" fmla="*/ 448 w 814"/>
                <a:gd name="T47" fmla="*/ 444 h 445"/>
                <a:gd name="T48" fmla="*/ 365 w 814"/>
                <a:gd name="T49" fmla="*/ 444 h 445"/>
                <a:gd name="T50" fmla="*/ 286 w 814"/>
                <a:gd name="T51" fmla="*/ 435 h 445"/>
                <a:gd name="T52" fmla="*/ 213 w 814"/>
                <a:gd name="T53" fmla="*/ 418 h 445"/>
                <a:gd name="T54" fmla="*/ 149 w 814"/>
                <a:gd name="T55" fmla="*/ 394 h 445"/>
                <a:gd name="T56" fmla="*/ 106 w 814"/>
                <a:gd name="T57" fmla="*/ 372 h 445"/>
                <a:gd name="T58" fmla="*/ 80 w 814"/>
                <a:gd name="T59" fmla="*/ 356 h 445"/>
                <a:gd name="T60" fmla="*/ 58 w 814"/>
                <a:gd name="T61" fmla="*/ 337 h 445"/>
                <a:gd name="T62" fmla="*/ 40 w 814"/>
                <a:gd name="T63" fmla="*/ 318 h 445"/>
                <a:gd name="T64" fmla="*/ 24 w 814"/>
                <a:gd name="T65" fmla="*/ 299 h 445"/>
                <a:gd name="T66" fmla="*/ 12 w 814"/>
                <a:gd name="T67" fmla="*/ 278 h 445"/>
                <a:gd name="T68" fmla="*/ 5 w 814"/>
                <a:gd name="T69" fmla="*/ 257 h 445"/>
                <a:gd name="T70" fmla="*/ 0 w 814"/>
                <a:gd name="T71" fmla="*/ 234 h 445"/>
                <a:gd name="T72" fmla="*/ 0 w 814"/>
                <a:gd name="T73" fmla="*/ 211 h 445"/>
                <a:gd name="T74" fmla="*/ 5 w 814"/>
                <a:gd name="T75" fmla="*/ 188 h 445"/>
                <a:gd name="T76" fmla="*/ 12 w 814"/>
                <a:gd name="T77" fmla="*/ 167 h 445"/>
                <a:gd name="T78" fmla="*/ 24 w 814"/>
                <a:gd name="T79" fmla="*/ 146 h 445"/>
                <a:gd name="T80" fmla="*/ 40 w 814"/>
                <a:gd name="T81" fmla="*/ 127 h 445"/>
                <a:gd name="T82" fmla="*/ 58 w 814"/>
                <a:gd name="T83" fmla="*/ 107 h 445"/>
                <a:gd name="T84" fmla="*/ 80 w 814"/>
                <a:gd name="T85" fmla="*/ 89 h 445"/>
                <a:gd name="T86" fmla="*/ 106 w 814"/>
                <a:gd name="T87" fmla="*/ 73 h 445"/>
                <a:gd name="T88" fmla="*/ 149 w 814"/>
                <a:gd name="T89" fmla="*/ 51 h 445"/>
                <a:gd name="T90" fmla="*/ 213 w 814"/>
                <a:gd name="T91" fmla="*/ 27 h 445"/>
                <a:gd name="T92" fmla="*/ 286 w 814"/>
                <a:gd name="T93" fmla="*/ 10 h 445"/>
                <a:gd name="T94" fmla="*/ 365 w 814"/>
                <a:gd name="T95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4" h="445">
                  <a:moveTo>
                    <a:pt x="407" y="0"/>
                  </a:moveTo>
                  <a:lnTo>
                    <a:pt x="448" y="1"/>
                  </a:lnTo>
                  <a:lnTo>
                    <a:pt x="488" y="4"/>
                  </a:lnTo>
                  <a:lnTo>
                    <a:pt x="527" y="10"/>
                  </a:lnTo>
                  <a:lnTo>
                    <a:pt x="564" y="18"/>
                  </a:lnTo>
                  <a:lnTo>
                    <a:pt x="601" y="27"/>
                  </a:lnTo>
                  <a:lnTo>
                    <a:pt x="633" y="39"/>
                  </a:lnTo>
                  <a:lnTo>
                    <a:pt x="665" y="51"/>
                  </a:lnTo>
                  <a:lnTo>
                    <a:pt x="694" y="66"/>
                  </a:lnTo>
                  <a:lnTo>
                    <a:pt x="708" y="73"/>
                  </a:lnTo>
                  <a:lnTo>
                    <a:pt x="720" y="81"/>
                  </a:lnTo>
                  <a:lnTo>
                    <a:pt x="732" y="89"/>
                  </a:lnTo>
                  <a:lnTo>
                    <a:pt x="743" y="98"/>
                  </a:lnTo>
                  <a:lnTo>
                    <a:pt x="754" y="107"/>
                  </a:lnTo>
                  <a:lnTo>
                    <a:pt x="764" y="117"/>
                  </a:lnTo>
                  <a:lnTo>
                    <a:pt x="774" y="127"/>
                  </a:lnTo>
                  <a:lnTo>
                    <a:pt x="781" y="136"/>
                  </a:lnTo>
                  <a:lnTo>
                    <a:pt x="788" y="146"/>
                  </a:lnTo>
                  <a:lnTo>
                    <a:pt x="796" y="156"/>
                  </a:lnTo>
                  <a:lnTo>
                    <a:pt x="800" y="167"/>
                  </a:lnTo>
                  <a:lnTo>
                    <a:pt x="805" y="177"/>
                  </a:lnTo>
                  <a:lnTo>
                    <a:pt x="809" y="188"/>
                  </a:lnTo>
                  <a:lnTo>
                    <a:pt x="811" y="200"/>
                  </a:lnTo>
                  <a:lnTo>
                    <a:pt x="813" y="211"/>
                  </a:lnTo>
                  <a:lnTo>
                    <a:pt x="814" y="222"/>
                  </a:lnTo>
                  <a:lnTo>
                    <a:pt x="813" y="234"/>
                  </a:lnTo>
                  <a:lnTo>
                    <a:pt x="811" y="245"/>
                  </a:lnTo>
                  <a:lnTo>
                    <a:pt x="809" y="257"/>
                  </a:lnTo>
                  <a:lnTo>
                    <a:pt x="805" y="268"/>
                  </a:lnTo>
                  <a:lnTo>
                    <a:pt x="800" y="278"/>
                  </a:lnTo>
                  <a:lnTo>
                    <a:pt x="796" y="289"/>
                  </a:lnTo>
                  <a:lnTo>
                    <a:pt x="788" y="299"/>
                  </a:lnTo>
                  <a:lnTo>
                    <a:pt x="781" y="309"/>
                  </a:lnTo>
                  <a:lnTo>
                    <a:pt x="774" y="318"/>
                  </a:lnTo>
                  <a:lnTo>
                    <a:pt x="764" y="328"/>
                  </a:lnTo>
                  <a:lnTo>
                    <a:pt x="754" y="337"/>
                  </a:lnTo>
                  <a:lnTo>
                    <a:pt x="743" y="347"/>
                  </a:lnTo>
                  <a:lnTo>
                    <a:pt x="732" y="356"/>
                  </a:lnTo>
                  <a:lnTo>
                    <a:pt x="720" y="364"/>
                  </a:lnTo>
                  <a:lnTo>
                    <a:pt x="708" y="372"/>
                  </a:lnTo>
                  <a:lnTo>
                    <a:pt x="694" y="379"/>
                  </a:lnTo>
                  <a:lnTo>
                    <a:pt x="665" y="394"/>
                  </a:lnTo>
                  <a:lnTo>
                    <a:pt x="633" y="406"/>
                  </a:lnTo>
                  <a:lnTo>
                    <a:pt x="601" y="418"/>
                  </a:lnTo>
                  <a:lnTo>
                    <a:pt x="564" y="427"/>
                  </a:lnTo>
                  <a:lnTo>
                    <a:pt x="527" y="435"/>
                  </a:lnTo>
                  <a:lnTo>
                    <a:pt x="488" y="440"/>
                  </a:lnTo>
                  <a:lnTo>
                    <a:pt x="448" y="444"/>
                  </a:lnTo>
                  <a:lnTo>
                    <a:pt x="407" y="445"/>
                  </a:lnTo>
                  <a:lnTo>
                    <a:pt x="365" y="444"/>
                  </a:lnTo>
                  <a:lnTo>
                    <a:pt x="325" y="440"/>
                  </a:lnTo>
                  <a:lnTo>
                    <a:pt x="286" y="435"/>
                  </a:lnTo>
                  <a:lnTo>
                    <a:pt x="248" y="427"/>
                  </a:lnTo>
                  <a:lnTo>
                    <a:pt x="213" y="418"/>
                  </a:lnTo>
                  <a:lnTo>
                    <a:pt x="179" y="406"/>
                  </a:lnTo>
                  <a:lnTo>
                    <a:pt x="149" y="394"/>
                  </a:lnTo>
                  <a:lnTo>
                    <a:pt x="119" y="379"/>
                  </a:lnTo>
                  <a:lnTo>
                    <a:pt x="106" y="372"/>
                  </a:lnTo>
                  <a:lnTo>
                    <a:pt x="92" y="364"/>
                  </a:lnTo>
                  <a:lnTo>
                    <a:pt x="80" y="356"/>
                  </a:lnTo>
                  <a:lnTo>
                    <a:pt x="69" y="347"/>
                  </a:lnTo>
                  <a:lnTo>
                    <a:pt x="58" y="337"/>
                  </a:lnTo>
                  <a:lnTo>
                    <a:pt x="49" y="328"/>
                  </a:lnTo>
                  <a:lnTo>
                    <a:pt x="40" y="318"/>
                  </a:lnTo>
                  <a:lnTo>
                    <a:pt x="32" y="309"/>
                  </a:lnTo>
                  <a:lnTo>
                    <a:pt x="24" y="299"/>
                  </a:lnTo>
                  <a:lnTo>
                    <a:pt x="18" y="289"/>
                  </a:lnTo>
                  <a:lnTo>
                    <a:pt x="12" y="278"/>
                  </a:lnTo>
                  <a:lnTo>
                    <a:pt x="8" y="268"/>
                  </a:lnTo>
                  <a:lnTo>
                    <a:pt x="5" y="257"/>
                  </a:lnTo>
                  <a:lnTo>
                    <a:pt x="2" y="245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2" y="200"/>
                  </a:lnTo>
                  <a:lnTo>
                    <a:pt x="5" y="188"/>
                  </a:lnTo>
                  <a:lnTo>
                    <a:pt x="8" y="177"/>
                  </a:lnTo>
                  <a:lnTo>
                    <a:pt x="12" y="167"/>
                  </a:lnTo>
                  <a:lnTo>
                    <a:pt x="18" y="156"/>
                  </a:lnTo>
                  <a:lnTo>
                    <a:pt x="24" y="146"/>
                  </a:lnTo>
                  <a:lnTo>
                    <a:pt x="32" y="136"/>
                  </a:lnTo>
                  <a:lnTo>
                    <a:pt x="40" y="127"/>
                  </a:lnTo>
                  <a:lnTo>
                    <a:pt x="49" y="117"/>
                  </a:lnTo>
                  <a:lnTo>
                    <a:pt x="58" y="107"/>
                  </a:lnTo>
                  <a:lnTo>
                    <a:pt x="69" y="98"/>
                  </a:lnTo>
                  <a:lnTo>
                    <a:pt x="80" y="89"/>
                  </a:lnTo>
                  <a:lnTo>
                    <a:pt x="92" y="81"/>
                  </a:lnTo>
                  <a:lnTo>
                    <a:pt x="106" y="73"/>
                  </a:lnTo>
                  <a:lnTo>
                    <a:pt x="119" y="66"/>
                  </a:lnTo>
                  <a:lnTo>
                    <a:pt x="149" y="51"/>
                  </a:lnTo>
                  <a:lnTo>
                    <a:pt x="179" y="39"/>
                  </a:lnTo>
                  <a:lnTo>
                    <a:pt x="213" y="27"/>
                  </a:lnTo>
                  <a:lnTo>
                    <a:pt x="248" y="18"/>
                  </a:lnTo>
                  <a:lnTo>
                    <a:pt x="286" y="10"/>
                  </a:lnTo>
                  <a:lnTo>
                    <a:pt x="325" y="4"/>
                  </a:lnTo>
                  <a:lnTo>
                    <a:pt x="365" y="1"/>
                  </a:lnTo>
                  <a:lnTo>
                    <a:pt x="407" y="0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556" y="2112"/>
              <a:ext cx="814" cy="445"/>
            </a:xfrm>
            <a:custGeom>
              <a:avLst/>
              <a:gdLst>
                <a:gd name="T0" fmla="*/ 448 w 814"/>
                <a:gd name="T1" fmla="*/ 1 h 445"/>
                <a:gd name="T2" fmla="*/ 527 w 814"/>
                <a:gd name="T3" fmla="*/ 10 h 445"/>
                <a:gd name="T4" fmla="*/ 600 w 814"/>
                <a:gd name="T5" fmla="*/ 27 h 445"/>
                <a:gd name="T6" fmla="*/ 665 w 814"/>
                <a:gd name="T7" fmla="*/ 51 h 445"/>
                <a:gd name="T8" fmla="*/ 708 w 814"/>
                <a:gd name="T9" fmla="*/ 73 h 445"/>
                <a:gd name="T10" fmla="*/ 732 w 814"/>
                <a:gd name="T11" fmla="*/ 89 h 445"/>
                <a:gd name="T12" fmla="*/ 755 w 814"/>
                <a:gd name="T13" fmla="*/ 107 h 445"/>
                <a:gd name="T14" fmla="*/ 773 w 814"/>
                <a:gd name="T15" fmla="*/ 127 h 445"/>
                <a:gd name="T16" fmla="*/ 789 w 814"/>
                <a:gd name="T17" fmla="*/ 146 h 445"/>
                <a:gd name="T18" fmla="*/ 800 w 814"/>
                <a:gd name="T19" fmla="*/ 167 h 445"/>
                <a:gd name="T20" fmla="*/ 809 w 814"/>
                <a:gd name="T21" fmla="*/ 188 h 445"/>
                <a:gd name="T22" fmla="*/ 814 w 814"/>
                <a:gd name="T23" fmla="*/ 211 h 445"/>
                <a:gd name="T24" fmla="*/ 814 w 814"/>
                <a:gd name="T25" fmla="*/ 234 h 445"/>
                <a:gd name="T26" fmla="*/ 809 w 814"/>
                <a:gd name="T27" fmla="*/ 257 h 445"/>
                <a:gd name="T28" fmla="*/ 800 w 814"/>
                <a:gd name="T29" fmla="*/ 278 h 445"/>
                <a:gd name="T30" fmla="*/ 789 w 814"/>
                <a:gd name="T31" fmla="*/ 299 h 445"/>
                <a:gd name="T32" fmla="*/ 773 w 814"/>
                <a:gd name="T33" fmla="*/ 318 h 445"/>
                <a:gd name="T34" fmla="*/ 755 w 814"/>
                <a:gd name="T35" fmla="*/ 337 h 445"/>
                <a:gd name="T36" fmla="*/ 732 w 814"/>
                <a:gd name="T37" fmla="*/ 356 h 445"/>
                <a:gd name="T38" fmla="*/ 708 w 814"/>
                <a:gd name="T39" fmla="*/ 372 h 445"/>
                <a:gd name="T40" fmla="*/ 665 w 814"/>
                <a:gd name="T41" fmla="*/ 394 h 445"/>
                <a:gd name="T42" fmla="*/ 600 w 814"/>
                <a:gd name="T43" fmla="*/ 418 h 445"/>
                <a:gd name="T44" fmla="*/ 527 w 814"/>
                <a:gd name="T45" fmla="*/ 435 h 445"/>
                <a:gd name="T46" fmla="*/ 448 w 814"/>
                <a:gd name="T47" fmla="*/ 444 h 445"/>
                <a:gd name="T48" fmla="*/ 365 w 814"/>
                <a:gd name="T49" fmla="*/ 444 h 445"/>
                <a:gd name="T50" fmla="*/ 286 w 814"/>
                <a:gd name="T51" fmla="*/ 435 h 445"/>
                <a:gd name="T52" fmla="*/ 213 w 814"/>
                <a:gd name="T53" fmla="*/ 418 h 445"/>
                <a:gd name="T54" fmla="*/ 148 w 814"/>
                <a:gd name="T55" fmla="*/ 394 h 445"/>
                <a:gd name="T56" fmla="*/ 106 w 814"/>
                <a:gd name="T57" fmla="*/ 372 h 445"/>
                <a:gd name="T58" fmla="*/ 81 w 814"/>
                <a:gd name="T59" fmla="*/ 356 h 445"/>
                <a:gd name="T60" fmla="*/ 59 w 814"/>
                <a:gd name="T61" fmla="*/ 337 h 445"/>
                <a:gd name="T62" fmla="*/ 40 w 814"/>
                <a:gd name="T63" fmla="*/ 318 h 445"/>
                <a:gd name="T64" fmla="*/ 25 w 814"/>
                <a:gd name="T65" fmla="*/ 299 h 445"/>
                <a:gd name="T66" fmla="*/ 13 w 814"/>
                <a:gd name="T67" fmla="*/ 278 h 445"/>
                <a:gd name="T68" fmla="*/ 5 w 814"/>
                <a:gd name="T69" fmla="*/ 257 h 445"/>
                <a:gd name="T70" fmla="*/ 1 w 814"/>
                <a:gd name="T71" fmla="*/ 234 h 445"/>
                <a:gd name="T72" fmla="*/ 1 w 814"/>
                <a:gd name="T73" fmla="*/ 211 h 445"/>
                <a:gd name="T74" fmla="*/ 5 w 814"/>
                <a:gd name="T75" fmla="*/ 188 h 445"/>
                <a:gd name="T76" fmla="*/ 13 w 814"/>
                <a:gd name="T77" fmla="*/ 167 h 445"/>
                <a:gd name="T78" fmla="*/ 25 w 814"/>
                <a:gd name="T79" fmla="*/ 146 h 445"/>
                <a:gd name="T80" fmla="*/ 40 w 814"/>
                <a:gd name="T81" fmla="*/ 127 h 445"/>
                <a:gd name="T82" fmla="*/ 59 w 814"/>
                <a:gd name="T83" fmla="*/ 107 h 445"/>
                <a:gd name="T84" fmla="*/ 81 w 814"/>
                <a:gd name="T85" fmla="*/ 89 h 445"/>
                <a:gd name="T86" fmla="*/ 106 w 814"/>
                <a:gd name="T87" fmla="*/ 73 h 445"/>
                <a:gd name="T88" fmla="*/ 148 w 814"/>
                <a:gd name="T89" fmla="*/ 51 h 445"/>
                <a:gd name="T90" fmla="*/ 213 w 814"/>
                <a:gd name="T91" fmla="*/ 27 h 445"/>
                <a:gd name="T92" fmla="*/ 286 w 814"/>
                <a:gd name="T93" fmla="*/ 10 h 445"/>
                <a:gd name="T94" fmla="*/ 365 w 814"/>
                <a:gd name="T95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4" h="445">
                  <a:moveTo>
                    <a:pt x="407" y="0"/>
                  </a:moveTo>
                  <a:lnTo>
                    <a:pt x="448" y="1"/>
                  </a:lnTo>
                  <a:lnTo>
                    <a:pt x="488" y="4"/>
                  </a:lnTo>
                  <a:lnTo>
                    <a:pt x="527" y="10"/>
                  </a:lnTo>
                  <a:lnTo>
                    <a:pt x="565" y="18"/>
                  </a:lnTo>
                  <a:lnTo>
                    <a:pt x="600" y="27"/>
                  </a:lnTo>
                  <a:lnTo>
                    <a:pt x="634" y="39"/>
                  </a:lnTo>
                  <a:lnTo>
                    <a:pt x="665" y="51"/>
                  </a:lnTo>
                  <a:lnTo>
                    <a:pt x="694" y="66"/>
                  </a:lnTo>
                  <a:lnTo>
                    <a:pt x="708" y="73"/>
                  </a:lnTo>
                  <a:lnTo>
                    <a:pt x="721" y="81"/>
                  </a:lnTo>
                  <a:lnTo>
                    <a:pt x="732" y="89"/>
                  </a:lnTo>
                  <a:lnTo>
                    <a:pt x="744" y="98"/>
                  </a:lnTo>
                  <a:lnTo>
                    <a:pt x="755" y="107"/>
                  </a:lnTo>
                  <a:lnTo>
                    <a:pt x="765" y="117"/>
                  </a:lnTo>
                  <a:lnTo>
                    <a:pt x="773" y="127"/>
                  </a:lnTo>
                  <a:lnTo>
                    <a:pt x="782" y="136"/>
                  </a:lnTo>
                  <a:lnTo>
                    <a:pt x="789" y="146"/>
                  </a:lnTo>
                  <a:lnTo>
                    <a:pt x="795" y="156"/>
                  </a:lnTo>
                  <a:lnTo>
                    <a:pt x="800" y="167"/>
                  </a:lnTo>
                  <a:lnTo>
                    <a:pt x="805" y="177"/>
                  </a:lnTo>
                  <a:lnTo>
                    <a:pt x="809" y="188"/>
                  </a:lnTo>
                  <a:lnTo>
                    <a:pt x="811" y="200"/>
                  </a:lnTo>
                  <a:lnTo>
                    <a:pt x="814" y="211"/>
                  </a:lnTo>
                  <a:lnTo>
                    <a:pt x="814" y="222"/>
                  </a:lnTo>
                  <a:lnTo>
                    <a:pt x="814" y="234"/>
                  </a:lnTo>
                  <a:lnTo>
                    <a:pt x="811" y="245"/>
                  </a:lnTo>
                  <a:lnTo>
                    <a:pt x="809" y="257"/>
                  </a:lnTo>
                  <a:lnTo>
                    <a:pt x="805" y="268"/>
                  </a:lnTo>
                  <a:lnTo>
                    <a:pt x="800" y="278"/>
                  </a:lnTo>
                  <a:lnTo>
                    <a:pt x="795" y="289"/>
                  </a:lnTo>
                  <a:lnTo>
                    <a:pt x="789" y="299"/>
                  </a:lnTo>
                  <a:lnTo>
                    <a:pt x="782" y="309"/>
                  </a:lnTo>
                  <a:lnTo>
                    <a:pt x="773" y="318"/>
                  </a:lnTo>
                  <a:lnTo>
                    <a:pt x="765" y="328"/>
                  </a:lnTo>
                  <a:lnTo>
                    <a:pt x="755" y="337"/>
                  </a:lnTo>
                  <a:lnTo>
                    <a:pt x="744" y="347"/>
                  </a:lnTo>
                  <a:lnTo>
                    <a:pt x="732" y="356"/>
                  </a:lnTo>
                  <a:lnTo>
                    <a:pt x="721" y="364"/>
                  </a:lnTo>
                  <a:lnTo>
                    <a:pt x="708" y="372"/>
                  </a:lnTo>
                  <a:lnTo>
                    <a:pt x="694" y="379"/>
                  </a:lnTo>
                  <a:lnTo>
                    <a:pt x="665" y="394"/>
                  </a:lnTo>
                  <a:lnTo>
                    <a:pt x="634" y="406"/>
                  </a:lnTo>
                  <a:lnTo>
                    <a:pt x="600" y="418"/>
                  </a:lnTo>
                  <a:lnTo>
                    <a:pt x="565" y="427"/>
                  </a:lnTo>
                  <a:lnTo>
                    <a:pt x="527" y="435"/>
                  </a:lnTo>
                  <a:lnTo>
                    <a:pt x="488" y="440"/>
                  </a:lnTo>
                  <a:lnTo>
                    <a:pt x="448" y="444"/>
                  </a:lnTo>
                  <a:lnTo>
                    <a:pt x="407" y="445"/>
                  </a:lnTo>
                  <a:lnTo>
                    <a:pt x="365" y="444"/>
                  </a:lnTo>
                  <a:lnTo>
                    <a:pt x="325" y="440"/>
                  </a:lnTo>
                  <a:lnTo>
                    <a:pt x="286" y="435"/>
                  </a:lnTo>
                  <a:lnTo>
                    <a:pt x="248" y="427"/>
                  </a:lnTo>
                  <a:lnTo>
                    <a:pt x="213" y="418"/>
                  </a:lnTo>
                  <a:lnTo>
                    <a:pt x="180" y="406"/>
                  </a:lnTo>
                  <a:lnTo>
                    <a:pt x="148" y="394"/>
                  </a:lnTo>
                  <a:lnTo>
                    <a:pt x="119" y="379"/>
                  </a:lnTo>
                  <a:lnTo>
                    <a:pt x="106" y="372"/>
                  </a:lnTo>
                  <a:lnTo>
                    <a:pt x="93" y="364"/>
                  </a:lnTo>
                  <a:lnTo>
                    <a:pt x="81" y="356"/>
                  </a:lnTo>
                  <a:lnTo>
                    <a:pt x="69" y="347"/>
                  </a:lnTo>
                  <a:lnTo>
                    <a:pt x="59" y="337"/>
                  </a:lnTo>
                  <a:lnTo>
                    <a:pt x="50" y="328"/>
                  </a:lnTo>
                  <a:lnTo>
                    <a:pt x="40" y="318"/>
                  </a:lnTo>
                  <a:lnTo>
                    <a:pt x="33" y="309"/>
                  </a:lnTo>
                  <a:lnTo>
                    <a:pt x="25" y="299"/>
                  </a:lnTo>
                  <a:lnTo>
                    <a:pt x="18" y="289"/>
                  </a:lnTo>
                  <a:lnTo>
                    <a:pt x="13" y="278"/>
                  </a:lnTo>
                  <a:lnTo>
                    <a:pt x="8" y="268"/>
                  </a:lnTo>
                  <a:lnTo>
                    <a:pt x="5" y="257"/>
                  </a:lnTo>
                  <a:lnTo>
                    <a:pt x="2" y="245"/>
                  </a:lnTo>
                  <a:lnTo>
                    <a:pt x="1" y="234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2" y="200"/>
                  </a:lnTo>
                  <a:lnTo>
                    <a:pt x="5" y="188"/>
                  </a:lnTo>
                  <a:lnTo>
                    <a:pt x="8" y="177"/>
                  </a:lnTo>
                  <a:lnTo>
                    <a:pt x="13" y="167"/>
                  </a:lnTo>
                  <a:lnTo>
                    <a:pt x="18" y="156"/>
                  </a:lnTo>
                  <a:lnTo>
                    <a:pt x="25" y="146"/>
                  </a:lnTo>
                  <a:lnTo>
                    <a:pt x="33" y="136"/>
                  </a:lnTo>
                  <a:lnTo>
                    <a:pt x="40" y="127"/>
                  </a:lnTo>
                  <a:lnTo>
                    <a:pt x="50" y="117"/>
                  </a:lnTo>
                  <a:lnTo>
                    <a:pt x="59" y="107"/>
                  </a:lnTo>
                  <a:lnTo>
                    <a:pt x="69" y="98"/>
                  </a:lnTo>
                  <a:lnTo>
                    <a:pt x="81" y="89"/>
                  </a:lnTo>
                  <a:lnTo>
                    <a:pt x="93" y="81"/>
                  </a:lnTo>
                  <a:lnTo>
                    <a:pt x="106" y="73"/>
                  </a:lnTo>
                  <a:lnTo>
                    <a:pt x="119" y="66"/>
                  </a:lnTo>
                  <a:lnTo>
                    <a:pt x="148" y="51"/>
                  </a:lnTo>
                  <a:lnTo>
                    <a:pt x="180" y="39"/>
                  </a:lnTo>
                  <a:lnTo>
                    <a:pt x="213" y="27"/>
                  </a:lnTo>
                  <a:lnTo>
                    <a:pt x="248" y="18"/>
                  </a:lnTo>
                  <a:lnTo>
                    <a:pt x="286" y="10"/>
                  </a:lnTo>
                  <a:lnTo>
                    <a:pt x="325" y="4"/>
                  </a:lnTo>
                  <a:lnTo>
                    <a:pt x="365" y="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C8D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556" y="2112"/>
              <a:ext cx="814" cy="445"/>
            </a:xfrm>
            <a:custGeom>
              <a:avLst/>
              <a:gdLst>
                <a:gd name="T0" fmla="*/ 448 w 814"/>
                <a:gd name="T1" fmla="*/ 1 h 445"/>
                <a:gd name="T2" fmla="*/ 527 w 814"/>
                <a:gd name="T3" fmla="*/ 10 h 445"/>
                <a:gd name="T4" fmla="*/ 600 w 814"/>
                <a:gd name="T5" fmla="*/ 27 h 445"/>
                <a:gd name="T6" fmla="*/ 665 w 814"/>
                <a:gd name="T7" fmla="*/ 51 h 445"/>
                <a:gd name="T8" fmla="*/ 708 w 814"/>
                <a:gd name="T9" fmla="*/ 73 h 445"/>
                <a:gd name="T10" fmla="*/ 732 w 814"/>
                <a:gd name="T11" fmla="*/ 89 h 445"/>
                <a:gd name="T12" fmla="*/ 755 w 814"/>
                <a:gd name="T13" fmla="*/ 107 h 445"/>
                <a:gd name="T14" fmla="*/ 773 w 814"/>
                <a:gd name="T15" fmla="*/ 127 h 445"/>
                <a:gd name="T16" fmla="*/ 789 w 814"/>
                <a:gd name="T17" fmla="*/ 146 h 445"/>
                <a:gd name="T18" fmla="*/ 800 w 814"/>
                <a:gd name="T19" fmla="*/ 167 h 445"/>
                <a:gd name="T20" fmla="*/ 809 w 814"/>
                <a:gd name="T21" fmla="*/ 188 h 445"/>
                <a:gd name="T22" fmla="*/ 814 w 814"/>
                <a:gd name="T23" fmla="*/ 211 h 445"/>
                <a:gd name="T24" fmla="*/ 814 w 814"/>
                <a:gd name="T25" fmla="*/ 234 h 445"/>
                <a:gd name="T26" fmla="*/ 809 w 814"/>
                <a:gd name="T27" fmla="*/ 257 h 445"/>
                <a:gd name="T28" fmla="*/ 800 w 814"/>
                <a:gd name="T29" fmla="*/ 278 h 445"/>
                <a:gd name="T30" fmla="*/ 789 w 814"/>
                <a:gd name="T31" fmla="*/ 299 h 445"/>
                <a:gd name="T32" fmla="*/ 773 w 814"/>
                <a:gd name="T33" fmla="*/ 318 h 445"/>
                <a:gd name="T34" fmla="*/ 755 w 814"/>
                <a:gd name="T35" fmla="*/ 337 h 445"/>
                <a:gd name="T36" fmla="*/ 732 w 814"/>
                <a:gd name="T37" fmla="*/ 356 h 445"/>
                <a:gd name="T38" fmla="*/ 708 w 814"/>
                <a:gd name="T39" fmla="*/ 372 h 445"/>
                <a:gd name="T40" fmla="*/ 665 w 814"/>
                <a:gd name="T41" fmla="*/ 394 h 445"/>
                <a:gd name="T42" fmla="*/ 600 w 814"/>
                <a:gd name="T43" fmla="*/ 418 h 445"/>
                <a:gd name="T44" fmla="*/ 527 w 814"/>
                <a:gd name="T45" fmla="*/ 435 h 445"/>
                <a:gd name="T46" fmla="*/ 448 w 814"/>
                <a:gd name="T47" fmla="*/ 444 h 445"/>
                <a:gd name="T48" fmla="*/ 365 w 814"/>
                <a:gd name="T49" fmla="*/ 444 h 445"/>
                <a:gd name="T50" fmla="*/ 286 w 814"/>
                <a:gd name="T51" fmla="*/ 435 h 445"/>
                <a:gd name="T52" fmla="*/ 213 w 814"/>
                <a:gd name="T53" fmla="*/ 418 h 445"/>
                <a:gd name="T54" fmla="*/ 148 w 814"/>
                <a:gd name="T55" fmla="*/ 394 h 445"/>
                <a:gd name="T56" fmla="*/ 106 w 814"/>
                <a:gd name="T57" fmla="*/ 372 h 445"/>
                <a:gd name="T58" fmla="*/ 81 w 814"/>
                <a:gd name="T59" fmla="*/ 356 h 445"/>
                <a:gd name="T60" fmla="*/ 59 w 814"/>
                <a:gd name="T61" fmla="*/ 337 h 445"/>
                <a:gd name="T62" fmla="*/ 40 w 814"/>
                <a:gd name="T63" fmla="*/ 318 h 445"/>
                <a:gd name="T64" fmla="*/ 25 w 814"/>
                <a:gd name="T65" fmla="*/ 299 h 445"/>
                <a:gd name="T66" fmla="*/ 13 w 814"/>
                <a:gd name="T67" fmla="*/ 278 h 445"/>
                <a:gd name="T68" fmla="*/ 5 w 814"/>
                <a:gd name="T69" fmla="*/ 257 h 445"/>
                <a:gd name="T70" fmla="*/ 1 w 814"/>
                <a:gd name="T71" fmla="*/ 234 h 445"/>
                <a:gd name="T72" fmla="*/ 1 w 814"/>
                <a:gd name="T73" fmla="*/ 211 h 445"/>
                <a:gd name="T74" fmla="*/ 5 w 814"/>
                <a:gd name="T75" fmla="*/ 188 h 445"/>
                <a:gd name="T76" fmla="*/ 13 w 814"/>
                <a:gd name="T77" fmla="*/ 167 h 445"/>
                <a:gd name="T78" fmla="*/ 25 w 814"/>
                <a:gd name="T79" fmla="*/ 146 h 445"/>
                <a:gd name="T80" fmla="*/ 40 w 814"/>
                <a:gd name="T81" fmla="*/ 127 h 445"/>
                <a:gd name="T82" fmla="*/ 59 w 814"/>
                <a:gd name="T83" fmla="*/ 107 h 445"/>
                <a:gd name="T84" fmla="*/ 81 w 814"/>
                <a:gd name="T85" fmla="*/ 89 h 445"/>
                <a:gd name="T86" fmla="*/ 106 w 814"/>
                <a:gd name="T87" fmla="*/ 73 h 445"/>
                <a:gd name="T88" fmla="*/ 148 w 814"/>
                <a:gd name="T89" fmla="*/ 51 h 445"/>
                <a:gd name="T90" fmla="*/ 213 w 814"/>
                <a:gd name="T91" fmla="*/ 27 h 445"/>
                <a:gd name="T92" fmla="*/ 286 w 814"/>
                <a:gd name="T93" fmla="*/ 10 h 445"/>
                <a:gd name="T94" fmla="*/ 365 w 814"/>
                <a:gd name="T95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4" h="445">
                  <a:moveTo>
                    <a:pt x="407" y="0"/>
                  </a:moveTo>
                  <a:lnTo>
                    <a:pt x="448" y="1"/>
                  </a:lnTo>
                  <a:lnTo>
                    <a:pt x="488" y="4"/>
                  </a:lnTo>
                  <a:lnTo>
                    <a:pt x="527" y="10"/>
                  </a:lnTo>
                  <a:lnTo>
                    <a:pt x="565" y="18"/>
                  </a:lnTo>
                  <a:lnTo>
                    <a:pt x="600" y="27"/>
                  </a:lnTo>
                  <a:lnTo>
                    <a:pt x="634" y="39"/>
                  </a:lnTo>
                  <a:lnTo>
                    <a:pt x="665" y="51"/>
                  </a:lnTo>
                  <a:lnTo>
                    <a:pt x="694" y="66"/>
                  </a:lnTo>
                  <a:lnTo>
                    <a:pt x="708" y="73"/>
                  </a:lnTo>
                  <a:lnTo>
                    <a:pt x="721" y="81"/>
                  </a:lnTo>
                  <a:lnTo>
                    <a:pt x="732" y="89"/>
                  </a:lnTo>
                  <a:lnTo>
                    <a:pt x="744" y="98"/>
                  </a:lnTo>
                  <a:lnTo>
                    <a:pt x="755" y="107"/>
                  </a:lnTo>
                  <a:lnTo>
                    <a:pt x="765" y="117"/>
                  </a:lnTo>
                  <a:lnTo>
                    <a:pt x="773" y="127"/>
                  </a:lnTo>
                  <a:lnTo>
                    <a:pt x="782" y="136"/>
                  </a:lnTo>
                  <a:lnTo>
                    <a:pt x="789" y="146"/>
                  </a:lnTo>
                  <a:lnTo>
                    <a:pt x="795" y="156"/>
                  </a:lnTo>
                  <a:lnTo>
                    <a:pt x="800" y="167"/>
                  </a:lnTo>
                  <a:lnTo>
                    <a:pt x="805" y="177"/>
                  </a:lnTo>
                  <a:lnTo>
                    <a:pt x="809" y="188"/>
                  </a:lnTo>
                  <a:lnTo>
                    <a:pt x="811" y="200"/>
                  </a:lnTo>
                  <a:lnTo>
                    <a:pt x="814" y="211"/>
                  </a:lnTo>
                  <a:lnTo>
                    <a:pt x="814" y="222"/>
                  </a:lnTo>
                  <a:lnTo>
                    <a:pt x="814" y="234"/>
                  </a:lnTo>
                  <a:lnTo>
                    <a:pt x="811" y="245"/>
                  </a:lnTo>
                  <a:lnTo>
                    <a:pt x="809" y="257"/>
                  </a:lnTo>
                  <a:lnTo>
                    <a:pt x="805" y="268"/>
                  </a:lnTo>
                  <a:lnTo>
                    <a:pt x="800" y="278"/>
                  </a:lnTo>
                  <a:lnTo>
                    <a:pt x="795" y="289"/>
                  </a:lnTo>
                  <a:lnTo>
                    <a:pt x="789" y="299"/>
                  </a:lnTo>
                  <a:lnTo>
                    <a:pt x="782" y="309"/>
                  </a:lnTo>
                  <a:lnTo>
                    <a:pt x="773" y="318"/>
                  </a:lnTo>
                  <a:lnTo>
                    <a:pt x="765" y="328"/>
                  </a:lnTo>
                  <a:lnTo>
                    <a:pt x="755" y="337"/>
                  </a:lnTo>
                  <a:lnTo>
                    <a:pt x="744" y="347"/>
                  </a:lnTo>
                  <a:lnTo>
                    <a:pt x="732" y="356"/>
                  </a:lnTo>
                  <a:lnTo>
                    <a:pt x="721" y="364"/>
                  </a:lnTo>
                  <a:lnTo>
                    <a:pt x="708" y="372"/>
                  </a:lnTo>
                  <a:lnTo>
                    <a:pt x="694" y="379"/>
                  </a:lnTo>
                  <a:lnTo>
                    <a:pt x="665" y="394"/>
                  </a:lnTo>
                  <a:lnTo>
                    <a:pt x="634" y="406"/>
                  </a:lnTo>
                  <a:lnTo>
                    <a:pt x="600" y="418"/>
                  </a:lnTo>
                  <a:lnTo>
                    <a:pt x="565" y="427"/>
                  </a:lnTo>
                  <a:lnTo>
                    <a:pt x="527" y="435"/>
                  </a:lnTo>
                  <a:lnTo>
                    <a:pt x="488" y="440"/>
                  </a:lnTo>
                  <a:lnTo>
                    <a:pt x="448" y="444"/>
                  </a:lnTo>
                  <a:lnTo>
                    <a:pt x="407" y="445"/>
                  </a:lnTo>
                  <a:lnTo>
                    <a:pt x="365" y="444"/>
                  </a:lnTo>
                  <a:lnTo>
                    <a:pt x="325" y="440"/>
                  </a:lnTo>
                  <a:lnTo>
                    <a:pt x="286" y="435"/>
                  </a:lnTo>
                  <a:lnTo>
                    <a:pt x="248" y="427"/>
                  </a:lnTo>
                  <a:lnTo>
                    <a:pt x="213" y="418"/>
                  </a:lnTo>
                  <a:lnTo>
                    <a:pt x="180" y="406"/>
                  </a:lnTo>
                  <a:lnTo>
                    <a:pt x="148" y="394"/>
                  </a:lnTo>
                  <a:lnTo>
                    <a:pt x="119" y="379"/>
                  </a:lnTo>
                  <a:lnTo>
                    <a:pt x="106" y="372"/>
                  </a:lnTo>
                  <a:lnTo>
                    <a:pt x="93" y="364"/>
                  </a:lnTo>
                  <a:lnTo>
                    <a:pt x="81" y="356"/>
                  </a:lnTo>
                  <a:lnTo>
                    <a:pt x="69" y="347"/>
                  </a:lnTo>
                  <a:lnTo>
                    <a:pt x="59" y="337"/>
                  </a:lnTo>
                  <a:lnTo>
                    <a:pt x="50" y="328"/>
                  </a:lnTo>
                  <a:lnTo>
                    <a:pt x="40" y="318"/>
                  </a:lnTo>
                  <a:lnTo>
                    <a:pt x="33" y="309"/>
                  </a:lnTo>
                  <a:lnTo>
                    <a:pt x="25" y="299"/>
                  </a:lnTo>
                  <a:lnTo>
                    <a:pt x="18" y="289"/>
                  </a:lnTo>
                  <a:lnTo>
                    <a:pt x="13" y="278"/>
                  </a:lnTo>
                  <a:lnTo>
                    <a:pt x="8" y="268"/>
                  </a:lnTo>
                  <a:lnTo>
                    <a:pt x="5" y="257"/>
                  </a:lnTo>
                  <a:lnTo>
                    <a:pt x="2" y="245"/>
                  </a:lnTo>
                  <a:lnTo>
                    <a:pt x="1" y="234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2" y="200"/>
                  </a:lnTo>
                  <a:lnTo>
                    <a:pt x="5" y="188"/>
                  </a:lnTo>
                  <a:lnTo>
                    <a:pt x="8" y="177"/>
                  </a:lnTo>
                  <a:lnTo>
                    <a:pt x="13" y="167"/>
                  </a:lnTo>
                  <a:lnTo>
                    <a:pt x="18" y="156"/>
                  </a:lnTo>
                  <a:lnTo>
                    <a:pt x="25" y="146"/>
                  </a:lnTo>
                  <a:lnTo>
                    <a:pt x="33" y="136"/>
                  </a:lnTo>
                  <a:lnTo>
                    <a:pt x="40" y="127"/>
                  </a:lnTo>
                  <a:lnTo>
                    <a:pt x="50" y="117"/>
                  </a:lnTo>
                  <a:lnTo>
                    <a:pt x="59" y="107"/>
                  </a:lnTo>
                  <a:lnTo>
                    <a:pt x="69" y="98"/>
                  </a:lnTo>
                  <a:lnTo>
                    <a:pt x="81" y="89"/>
                  </a:lnTo>
                  <a:lnTo>
                    <a:pt x="93" y="81"/>
                  </a:lnTo>
                  <a:lnTo>
                    <a:pt x="106" y="73"/>
                  </a:lnTo>
                  <a:lnTo>
                    <a:pt x="119" y="66"/>
                  </a:lnTo>
                  <a:lnTo>
                    <a:pt x="148" y="51"/>
                  </a:lnTo>
                  <a:lnTo>
                    <a:pt x="180" y="39"/>
                  </a:lnTo>
                  <a:lnTo>
                    <a:pt x="213" y="27"/>
                  </a:lnTo>
                  <a:lnTo>
                    <a:pt x="248" y="18"/>
                  </a:lnTo>
                  <a:lnTo>
                    <a:pt x="286" y="10"/>
                  </a:lnTo>
                  <a:lnTo>
                    <a:pt x="325" y="4"/>
                  </a:lnTo>
                  <a:lnTo>
                    <a:pt x="365" y="1"/>
                  </a:lnTo>
                  <a:lnTo>
                    <a:pt x="407" y="0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654" y="2112"/>
              <a:ext cx="738" cy="445"/>
            </a:xfrm>
            <a:custGeom>
              <a:avLst/>
              <a:gdLst>
                <a:gd name="T0" fmla="*/ 407 w 738"/>
                <a:gd name="T1" fmla="*/ 1 h 445"/>
                <a:gd name="T2" fmla="*/ 478 w 738"/>
                <a:gd name="T3" fmla="*/ 10 h 445"/>
                <a:gd name="T4" fmla="*/ 544 w 738"/>
                <a:gd name="T5" fmla="*/ 27 h 445"/>
                <a:gd name="T6" fmla="*/ 604 w 738"/>
                <a:gd name="T7" fmla="*/ 51 h 445"/>
                <a:gd name="T8" fmla="*/ 642 w 738"/>
                <a:gd name="T9" fmla="*/ 73 h 445"/>
                <a:gd name="T10" fmla="*/ 665 w 738"/>
                <a:gd name="T11" fmla="*/ 89 h 445"/>
                <a:gd name="T12" fmla="*/ 684 w 738"/>
                <a:gd name="T13" fmla="*/ 107 h 445"/>
                <a:gd name="T14" fmla="*/ 701 w 738"/>
                <a:gd name="T15" fmla="*/ 127 h 445"/>
                <a:gd name="T16" fmla="*/ 716 w 738"/>
                <a:gd name="T17" fmla="*/ 146 h 445"/>
                <a:gd name="T18" fmla="*/ 727 w 738"/>
                <a:gd name="T19" fmla="*/ 167 h 445"/>
                <a:gd name="T20" fmla="*/ 734 w 738"/>
                <a:gd name="T21" fmla="*/ 188 h 445"/>
                <a:gd name="T22" fmla="*/ 738 w 738"/>
                <a:gd name="T23" fmla="*/ 211 h 445"/>
                <a:gd name="T24" fmla="*/ 738 w 738"/>
                <a:gd name="T25" fmla="*/ 234 h 445"/>
                <a:gd name="T26" fmla="*/ 734 w 738"/>
                <a:gd name="T27" fmla="*/ 257 h 445"/>
                <a:gd name="T28" fmla="*/ 727 w 738"/>
                <a:gd name="T29" fmla="*/ 278 h 445"/>
                <a:gd name="T30" fmla="*/ 716 w 738"/>
                <a:gd name="T31" fmla="*/ 299 h 445"/>
                <a:gd name="T32" fmla="*/ 701 w 738"/>
                <a:gd name="T33" fmla="*/ 318 h 445"/>
                <a:gd name="T34" fmla="*/ 684 w 738"/>
                <a:gd name="T35" fmla="*/ 337 h 445"/>
                <a:gd name="T36" fmla="*/ 665 w 738"/>
                <a:gd name="T37" fmla="*/ 356 h 445"/>
                <a:gd name="T38" fmla="*/ 642 w 738"/>
                <a:gd name="T39" fmla="*/ 372 h 445"/>
                <a:gd name="T40" fmla="*/ 604 w 738"/>
                <a:gd name="T41" fmla="*/ 394 h 445"/>
                <a:gd name="T42" fmla="*/ 544 w 738"/>
                <a:gd name="T43" fmla="*/ 418 h 445"/>
                <a:gd name="T44" fmla="*/ 478 w 738"/>
                <a:gd name="T45" fmla="*/ 435 h 445"/>
                <a:gd name="T46" fmla="*/ 407 w 738"/>
                <a:gd name="T47" fmla="*/ 444 h 445"/>
                <a:gd name="T48" fmla="*/ 331 w 738"/>
                <a:gd name="T49" fmla="*/ 444 h 445"/>
                <a:gd name="T50" fmla="*/ 259 w 738"/>
                <a:gd name="T51" fmla="*/ 435 h 445"/>
                <a:gd name="T52" fmla="*/ 193 w 738"/>
                <a:gd name="T53" fmla="*/ 418 h 445"/>
                <a:gd name="T54" fmla="*/ 134 w 738"/>
                <a:gd name="T55" fmla="*/ 394 h 445"/>
                <a:gd name="T56" fmla="*/ 96 w 738"/>
                <a:gd name="T57" fmla="*/ 372 h 445"/>
                <a:gd name="T58" fmla="*/ 73 w 738"/>
                <a:gd name="T59" fmla="*/ 356 h 445"/>
                <a:gd name="T60" fmla="*/ 53 w 738"/>
                <a:gd name="T61" fmla="*/ 337 h 445"/>
                <a:gd name="T62" fmla="*/ 36 w 738"/>
                <a:gd name="T63" fmla="*/ 318 h 445"/>
                <a:gd name="T64" fmla="*/ 21 w 738"/>
                <a:gd name="T65" fmla="*/ 299 h 445"/>
                <a:gd name="T66" fmla="*/ 10 w 738"/>
                <a:gd name="T67" fmla="*/ 278 h 445"/>
                <a:gd name="T68" fmla="*/ 3 w 738"/>
                <a:gd name="T69" fmla="*/ 257 h 445"/>
                <a:gd name="T70" fmla="*/ 0 w 738"/>
                <a:gd name="T71" fmla="*/ 234 h 445"/>
                <a:gd name="T72" fmla="*/ 0 w 738"/>
                <a:gd name="T73" fmla="*/ 211 h 445"/>
                <a:gd name="T74" fmla="*/ 3 w 738"/>
                <a:gd name="T75" fmla="*/ 188 h 445"/>
                <a:gd name="T76" fmla="*/ 10 w 738"/>
                <a:gd name="T77" fmla="*/ 167 h 445"/>
                <a:gd name="T78" fmla="*/ 21 w 738"/>
                <a:gd name="T79" fmla="*/ 146 h 445"/>
                <a:gd name="T80" fmla="*/ 36 w 738"/>
                <a:gd name="T81" fmla="*/ 127 h 445"/>
                <a:gd name="T82" fmla="*/ 53 w 738"/>
                <a:gd name="T83" fmla="*/ 107 h 445"/>
                <a:gd name="T84" fmla="*/ 73 w 738"/>
                <a:gd name="T85" fmla="*/ 89 h 445"/>
                <a:gd name="T86" fmla="*/ 96 w 738"/>
                <a:gd name="T87" fmla="*/ 73 h 445"/>
                <a:gd name="T88" fmla="*/ 134 w 738"/>
                <a:gd name="T89" fmla="*/ 51 h 445"/>
                <a:gd name="T90" fmla="*/ 193 w 738"/>
                <a:gd name="T91" fmla="*/ 27 h 445"/>
                <a:gd name="T92" fmla="*/ 259 w 738"/>
                <a:gd name="T93" fmla="*/ 10 h 445"/>
                <a:gd name="T94" fmla="*/ 331 w 738"/>
                <a:gd name="T95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8" h="445">
                  <a:moveTo>
                    <a:pt x="369" y="0"/>
                  </a:moveTo>
                  <a:lnTo>
                    <a:pt x="407" y="1"/>
                  </a:lnTo>
                  <a:lnTo>
                    <a:pt x="443" y="4"/>
                  </a:lnTo>
                  <a:lnTo>
                    <a:pt x="478" y="10"/>
                  </a:lnTo>
                  <a:lnTo>
                    <a:pt x="513" y="18"/>
                  </a:lnTo>
                  <a:lnTo>
                    <a:pt x="544" y="27"/>
                  </a:lnTo>
                  <a:lnTo>
                    <a:pt x="575" y="39"/>
                  </a:lnTo>
                  <a:lnTo>
                    <a:pt x="604" y="51"/>
                  </a:lnTo>
                  <a:lnTo>
                    <a:pt x="629" y="66"/>
                  </a:lnTo>
                  <a:lnTo>
                    <a:pt x="642" y="73"/>
                  </a:lnTo>
                  <a:lnTo>
                    <a:pt x="654" y="81"/>
                  </a:lnTo>
                  <a:lnTo>
                    <a:pt x="665" y="89"/>
                  </a:lnTo>
                  <a:lnTo>
                    <a:pt x="675" y="98"/>
                  </a:lnTo>
                  <a:lnTo>
                    <a:pt x="684" y="107"/>
                  </a:lnTo>
                  <a:lnTo>
                    <a:pt x="694" y="117"/>
                  </a:lnTo>
                  <a:lnTo>
                    <a:pt x="701" y="127"/>
                  </a:lnTo>
                  <a:lnTo>
                    <a:pt x="709" y="136"/>
                  </a:lnTo>
                  <a:lnTo>
                    <a:pt x="716" y="146"/>
                  </a:lnTo>
                  <a:lnTo>
                    <a:pt x="722" y="156"/>
                  </a:lnTo>
                  <a:lnTo>
                    <a:pt x="727" y="167"/>
                  </a:lnTo>
                  <a:lnTo>
                    <a:pt x="731" y="177"/>
                  </a:lnTo>
                  <a:lnTo>
                    <a:pt x="734" y="188"/>
                  </a:lnTo>
                  <a:lnTo>
                    <a:pt x="737" y="200"/>
                  </a:lnTo>
                  <a:lnTo>
                    <a:pt x="738" y="211"/>
                  </a:lnTo>
                  <a:lnTo>
                    <a:pt x="738" y="222"/>
                  </a:lnTo>
                  <a:lnTo>
                    <a:pt x="738" y="234"/>
                  </a:lnTo>
                  <a:lnTo>
                    <a:pt x="737" y="245"/>
                  </a:lnTo>
                  <a:lnTo>
                    <a:pt x="734" y="257"/>
                  </a:lnTo>
                  <a:lnTo>
                    <a:pt x="731" y="268"/>
                  </a:lnTo>
                  <a:lnTo>
                    <a:pt x="727" y="278"/>
                  </a:lnTo>
                  <a:lnTo>
                    <a:pt x="722" y="289"/>
                  </a:lnTo>
                  <a:lnTo>
                    <a:pt x="716" y="299"/>
                  </a:lnTo>
                  <a:lnTo>
                    <a:pt x="709" y="309"/>
                  </a:lnTo>
                  <a:lnTo>
                    <a:pt x="701" y="318"/>
                  </a:lnTo>
                  <a:lnTo>
                    <a:pt x="694" y="328"/>
                  </a:lnTo>
                  <a:lnTo>
                    <a:pt x="684" y="337"/>
                  </a:lnTo>
                  <a:lnTo>
                    <a:pt x="675" y="347"/>
                  </a:lnTo>
                  <a:lnTo>
                    <a:pt x="665" y="356"/>
                  </a:lnTo>
                  <a:lnTo>
                    <a:pt x="654" y="364"/>
                  </a:lnTo>
                  <a:lnTo>
                    <a:pt x="642" y="372"/>
                  </a:lnTo>
                  <a:lnTo>
                    <a:pt x="629" y="379"/>
                  </a:lnTo>
                  <a:lnTo>
                    <a:pt x="604" y="394"/>
                  </a:lnTo>
                  <a:lnTo>
                    <a:pt x="575" y="406"/>
                  </a:lnTo>
                  <a:lnTo>
                    <a:pt x="544" y="418"/>
                  </a:lnTo>
                  <a:lnTo>
                    <a:pt x="513" y="427"/>
                  </a:lnTo>
                  <a:lnTo>
                    <a:pt x="478" y="435"/>
                  </a:lnTo>
                  <a:lnTo>
                    <a:pt x="443" y="440"/>
                  </a:lnTo>
                  <a:lnTo>
                    <a:pt x="407" y="444"/>
                  </a:lnTo>
                  <a:lnTo>
                    <a:pt x="369" y="445"/>
                  </a:lnTo>
                  <a:lnTo>
                    <a:pt x="331" y="444"/>
                  </a:lnTo>
                  <a:lnTo>
                    <a:pt x="294" y="440"/>
                  </a:lnTo>
                  <a:lnTo>
                    <a:pt x="259" y="435"/>
                  </a:lnTo>
                  <a:lnTo>
                    <a:pt x="225" y="427"/>
                  </a:lnTo>
                  <a:lnTo>
                    <a:pt x="193" y="418"/>
                  </a:lnTo>
                  <a:lnTo>
                    <a:pt x="163" y="406"/>
                  </a:lnTo>
                  <a:lnTo>
                    <a:pt x="134" y="394"/>
                  </a:lnTo>
                  <a:lnTo>
                    <a:pt x="108" y="379"/>
                  </a:lnTo>
                  <a:lnTo>
                    <a:pt x="96" y="372"/>
                  </a:lnTo>
                  <a:lnTo>
                    <a:pt x="84" y="364"/>
                  </a:lnTo>
                  <a:lnTo>
                    <a:pt x="73" y="356"/>
                  </a:lnTo>
                  <a:lnTo>
                    <a:pt x="63" y="347"/>
                  </a:lnTo>
                  <a:lnTo>
                    <a:pt x="53" y="337"/>
                  </a:lnTo>
                  <a:lnTo>
                    <a:pt x="43" y="328"/>
                  </a:lnTo>
                  <a:lnTo>
                    <a:pt x="36" y="318"/>
                  </a:lnTo>
                  <a:lnTo>
                    <a:pt x="29" y="309"/>
                  </a:lnTo>
                  <a:lnTo>
                    <a:pt x="21" y="299"/>
                  </a:lnTo>
                  <a:lnTo>
                    <a:pt x="15" y="289"/>
                  </a:lnTo>
                  <a:lnTo>
                    <a:pt x="10" y="278"/>
                  </a:lnTo>
                  <a:lnTo>
                    <a:pt x="7" y="268"/>
                  </a:lnTo>
                  <a:lnTo>
                    <a:pt x="3" y="257"/>
                  </a:lnTo>
                  <a:lnTo>
                    <a:pt x="1" y="245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1" y="200"/>
                  </a:lnTo>
                  <a:lnTo>
                    <a:pt x="3" y="188"/>
                  </a:lnTo>
                  <a:lnTo>
                    <a:pt x="7" y="177"/>
                  </a:lnTo>
                  <a:lnTo>
                    <a:pt x="10" y="167"/>
                  </a:lnTo>
                  <a:lnTo>
                    <a:pt x="15" y="156"/>
                  </a:lnTo>
                  <a:lnTo>
                    <a:pt x="21" y="146"/>
                  </a:lnTo>
                  <a:lnTo>
                    <a:pt x="29" y="136"/>
                  </a:lnTo>
                  <a:lnTo>
                    <a:pt x="36" y="127"/>
                  </a:lnTo>
                  <a:lnTo>
                    <a:pt x="43" y="117"/>
                  </a:lnTo>
                  <a:lnTo>
                    <a:pt x="53" y="107"/>
                  </a:lnTo>
                  <a:lnTo>
                    <a:pt x="63" y="98"/>
                  </a:lnTo>
                  <a:lnTo>
                    <a:pt x="73" y="89"/>
                  </a:lnTo>
                  <a:lnTo>
                    <a:pt x="84" y="81"/>
                  </a:lnTo>
                  <a:lnTo>
                    <a:pt x="96" y="73"/>
                  </a:lnTo>
                  <a:lnTo>
                    <a:pt x="108" y="66"/>
                  </a:lnTo>
                  <a:lnTo>
                    <a:pt x="134" y="51"/>
                  </a:lnTo>
                  <a:lnTo>
                    <a:pt x="163" y="39"/>
                  </a:lnTo>
                  <a:lnTo>
                    <a:pt x="193" y="27"/>
                  </a:lnTo>
                  <a:lnTo>
                    <a:pt x="225" y="18"/>
                  </a:lnTo>
                  <a:lnTo>
                    <a:pt x="259" y="10"/>
                  </a:lnTo>
                  <a:lnTo>
                    <a:pt x="294" y="4"/>
                  </a:lnTo>
                  <a:lnTo>
                    <a:pt x="331" y="1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8D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654" y="2112"/>
              <a:ext cx="738" cy="445"/>
            </a:xfrm>
            <a:custGeom>
              <a:avLst/>
              <a:gdLst>
                <a:gd name="T0" fmla="*/ 407 w 738"/>
                <a:gd name="T1" fmla="*/ 1 h 445"/>
                <a:gd name="T2" fmla="*/ 478 w 738"/>
                <a:gd name="T3" fmla="*/ 10 h 445"/>
                <a:gd name="T4" fmla="*/ 544 w 738"/>
                <a:gd name="T5" fmla="*/ 27 h 445"/>
                <a:gd name="T6" fmla="*/ 604 w 738"/>
                <a:gd name="T7" fmla="*/ 51 h 445"/>
                <a:gd name="T8" fmla="*/ 642 w 738"/>
                <a:gd name="T9" fmla="*/ 73 h 445"/>
                <a:gd name="T10" fmla="*/ 665 w 738"/>
                <a:gd name="T11" fmla="*/ 89 h 445"/>
                <a:gd name="T12" fmla="*/ 684 w 738"/>
                <a:gd name="T13" fmla="*/ 107 h 445"/>
                <a:gd name="T14" fmla="*/ 701 w 738"/>
                <a:gd name="T15" fmla="*/ 127 h 445"/>
                <a:gd name="T16" fmla="*/ 716 w 738"/>
                <a:gd name="T17" fmla="*/ 146 h 445"/>
                <a:gd name="T18" fmla="*/ 727 w 738"/>
                <a:gd name="T19" fmla="*/ 167 h 445"/>
                <a:gd name="T20" fmla="*/ 734 w 738"/>
                <a:gd name="T21" fmla="*/ 188 h 445"/>
                <a:gd name="T22" fmla="*/ 738 w 738"/>
                <a:gd name="T23" fmla="*/ 211 h 445"/>
                <a:gd name="T24" fmla="*/ 738 w 738"/>
                <a:gd name="T25" fmla="*/ 234 h 445"/>
                <a:gd name="T26" fmla="*/ 734 w 738"/>
                <a:gd name="T27" fmla="*/ 257 h 445"/>
                <a:gd name="T28" fmla="*/ 727 w 738"/>
                <a:gd name="T29" fmla="*/ 278 h 445"/>
                <a:gd name="T30" fmla="*/ 716 w 738"/>
                <a:gd name="T31" fmla="*/ 299 h 445"/>
                <a:gd name="T32" fmla="*/ 701 w 738"/>
                <a:gd name="T33" fmla="*/ 318 h 445"/>
                <a:gd name="T34" fmla="*/ 684 w 738"/>
                <a:gd name="T35" fmla="*/ 337 h 445"/>
                <a:gd name="T36" fmla="*/ 665 w 738"/>
                <a:gd name="T37" fmla="*/ 356 h 445"/>
                <a:gd name="T38" fmla="*/ 642 w 738"/>
                <a:gd name="T39" fmla="*/ 372 h 445"/>
                <a:gd name="T40" fmla="*/ 604 w 738"/>
                <a:gd name="T41" fmla="*/ 394 h 445"/>
                <a:gd name="T42" fmla="*/ 544 w 738"/>
                <a:gd name="T43" fmla="*/ 418 h 445"/>
                <a:gd name="T44" fmla="*/ 478 w 738"/>
                <a:gd name="T45" fmla="*/ 435 h 445"/>
                <a:gd name="T46" fmla="*/ 407 w 738"/>
                <a:gd name="T47" fmla="*/ 444 h 445"/>
                <a:gd name="T48" fmla="*/ 331 w 738"/>
                <a:gd name="T49" fmla="*/ 444 h 445"/>
                <a:gd name="T50" fmla="*/ 259 w 738"/>
                <a:gd name="T51" fmla="*/ 435 h 445"/>
                <a:gd name="T52" fmla="*/ 193 w 738"/>
                <a:gd name="T53" fmla="*/ 418 h 445"/>
                <a:gd name="T54" fmla="*/ 134 w 738"/>
                <a:gd name="T55" fmla="*/ 394 h 445"/>
                <a:gd name="T56" fmla="*/ 96 w 738"/>
                <a:gd name="T57" fmla="*/ 372 h 445"/>
                <a:gd name="T58" fmla="*/ 73 w 738"/>
                <a:gd name="T59" fmla="*/ 356 h 445"/>
                <a:gd name="T60" fmla="*/ 53 w 738"/>
                <a:gd name="T61" fmla="*/ 337 h 445"/>
                <a:gd name="T62" fmla="*/ 36 w 738"/>
                <a:gd name="T63" fmla="*/ 318 h 445"/>
                <a:gd name="T64" fmla="*/ 21 w 738"/>
                <a:gd name="T65" fmla="*/ 299 h 445"/>
                <a:gd name="T66" fmla="*/ 10 w 738"/>
                <a:gd name="T67" fmla="*/ 278 h 445"/>
                <a:gd name="T68" fmla="*/ 3 w 738"/>
                <a:gd name="T69" fmla="*/ 257 h 445"/>
                <a:gd name="T70" fmla="*/ 0 w 738"/>
                <a:gd name="T71" fmla="*/ 234 h 445"/>
                <a:gd name="T72" fmla="*/ 0 w 738"/>
                <a:gd name="T73" fmla="*/ 211 h 445"/>
                <a:gd name="T74" fmla="*/ 3 w 738"/>
                <a:gd name="T75" fmla="*/ 188 h 445"/>
                <a:gd name="T76" fmla="*/ 10 w 738"/>
                <a:gd name="T77" fmla="*/ 167 h 445"/>
                <a:gd name="T78" fmla="*/ 21 w 738"/>
                <a:gd name="T79" fmla="*/ 146 h 445"/>
                <a:gd name="T80" fmla="*/ 36 w 738"/>
                <a:gd name="T81" fmla="*/ 127 h 445"/>
                <a:gd name="T82" fmla="*/ 53 w 738"/>
                <a:gd name="T83" fmla="*/ 107 h 445"/>
                <a:gd name="T84" fmla="*/ 73 w 738"/>
                <a:gd name="T85" fmla="*/ 89 h 445"/>
                <a:gd name="T86" fmla="*/ 96 w 738"/>
                <a:gd name="T87" fmla="*/ 73 h 445"/>
                <a:gd name="T88" fmla="*/ 134 w 738"/>
                <a:gd name="T89" fmla="*/ 51 h 445"/>
                <a:gd name="T90" fmla="*/ 193 w 738"/>
                <a:gd name="T91" fmla="*/ 27 h 445"/>
                <a:gd name="T92" fmla="*/ 259 w 738"/>
                <a:gd name="T93" fmla="*/ 10 h 445"/>
                <a:gd name="T94" fmla="*/ 331 w 738"/>
                <a:gd name="T95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8" h="445">
                  <a:moveTo>
                    <a:pt x="369" y="0"/>
                  </a:moveTo>
                  <a:lnTo>
                    <a:pt x="407" y="1"/>
                  </a:lnTo>
                  <a:lnTo>
                    <a:pt x="443" y="4"/>
                  </a:lnTo>
                  <a:lnTo>
                    <a:pt x="478" y="10"/>
                  </a:lnTo>
                  <a:lnTo>
                    <a:pt x="513" y="18"/>
                  </a:lnTo>
                  <a:lnTo>
                    <a:pt x="544" y="27"/>
                  </a:lnTo>
                  <a:lnTo>
                    <a:pt x="575" y="39"/>
                  </a:lnTo>
                  <a:lnTo>
                    <a:pt x="604" y="51"/>
                  </a:lnTo>
                  <a:lnTo>
                    <a:pt x="629" y="66"/>
                  </a:lnTo>
                  <a:lnTo>
                    <a:pt x="642" y="73"/>
                  </a:lnTo>
                  <a:lnTo>
                    <a:pt x="654" y="81"/>
                  </a:lnTo>
                  <a:lnTo>
                    <a:pt x="665" y="89"/>
                  </a:lnTo>
                  <a:lnTo>
                    <a:pt x="675" y="98"/>
                  </a:lnTo>
                  <a:lnTo>
                    <a:pt x="684" y="107"/>
                  </a:lnTo>
                  <a:lnTo>
                    <a:pt x="694" y="117"/>
                  </a:lnTo>
                  <a:lnTo>
                    <a:pt x="701" y="127"/>
                  </a:lnTo>
                  <a:lnTo>
                    <a:pt x="709" y="136"/>
                  </a:lnTo>
                  <a:lnTo>
                    <a:pt x="716" y="146"/>
                  </a:lnTo>
                  <a:lnTo>
                    <a:pt x="722" y="156"/>
                  </a:lnTo>
                  <a:lnTo>
                    <a:pt x="727" y="167"/>
                  </a:lnTo>
                  <a:lnTo>
                    <a:pt x="731" y="177"/>
                  </a:lnTo>
                  <a:lnTo>
                    <a:pt x="734" y="188"/>
                  </a:lnTo>
                  <a:lnTo>
                    <a:pt x="737" y="200"/>
                  </a:lnTo>
                  <a:lnTo>
                    <a:pt x="738" y="211"/>
                  </a:lnTo>
                  <a:lnTo>
                    <a:pt x="738" y="222"/>
                  </a:lnTo>
                  <a:lnTo>
                    <a:pt x="738" y="234"/>
                  </a:lnTo>
                  <a:lnTo>
                    <a:pt x="737" y="245"/>
                  </a:lnTo>
                  <a:lnTo>
                    <a:pt x="734" y="257"/>
                  </a:lnTo>
                  <a:lnTo>
                    <a:pt x="731" y="268"/>
                  </a:lnTo>
                  <a:lnTo>
                    <a:pt x="727" y="278"/>
                  </a:lnTo>
                  <a:lnTo>
                    <a:pt x="722" y="289"/>
                  </a:lnTo>
                  <a:lnTo>
                    <a:pt x="716" y="299"/>
                  </a:lnTo>
                  <a:lnTo>
                    <a:pt x="709" y="309"/>
                  </a:lnTo>
                  <a:lnTo>
                    <a:pt x="701" y="318"/>
                  </a:lnTo>
                  <a:lnTo>
                    <a:pt x="694" y="328"/>
                  </a:lnTo>
                  <a:lnTo>
                    <a:pt x="684" y="337"/>
                  </a:lnTo>
                  <a:lnTo>
                    <a:pt x="675" y="347"/>
                  </a:lnTo>
                  <a:lnTo>
                    <a:pt x="665" y="356"/>
                  </a:lnTo>
                  <a:lnTo>
                    <a:pt x="654" y="364"/>
                  </a:lnTo>
                  <a:lnTo>
                    <a:pt x="642" y="372"/>
                  </a:lnTo>
                  <a:lnTo>
                    <a:pt x="629" y="379"/>
                  </a:lnTo>
                  <a:lnTo>
                    <a:pt x="604" y="394"/>
                  </a:lnTo>
                  <a:lnTo>
                    <a:pt x="575" y="406"/>
                  </a:lnTo>
                  <a:lnTo>
                    <a:pt x="544" y="418"/>
                  </a:lnTo>
                  <a:lnTo>
                    <a:pt x="513" y="427"/>
                  </a:lnTo>
                  <a:lnTo>
                    <a:pt x="478" y="435"/>
                  </a:lnTo>
                  <a:lnTo>
                    <a:pt x="443" y="440"/>
                  </a:lnTo>
                  <a:lnTo>
                    <a:pt x="407" y="444"/>
                  </a:lnTo>
                  <a:lnTo>
                    <a:pt x="369" y="445"/>
                  </a:lnTo>
                  <a:lnTo>
                    <a:pt x="331" y="444"/>
                  </a:lnTo>
                  <a:lnTo>
                    <a:pt x="294" y="440"/>
                  </a:lnTo>
                  <a:lnTo>
                    <a:pt x="259" y="435"/>
                  </a:lnTo>
                  <a:lnTo>
                    <a:pt x="225" y="427"/>
                  </a:lnTo>
                  <a:lnTo>
                    <a:pt x="193" y="418"/>
                  </a:lnTo>
                  <a:lnTo>
                    <a:pt x="163" y="406"/>
                  </a:lnTo>
                  <a:lnTo>
                    <a:pt x="134" y="394"/>
                  </a:lnTo>
                  <a:lnTo>
                    <a:pt x="108" y="379"/>
                  </a:lnTo>
                  <a:lnTo>
                    <a:pt x="96" y="372"/>
                  </a:lnTo>
                  <a:lnTo>
                    <a:pt x="84" y="364"/>
                  </a:lnTo>
                  <a:lnTo>
                    <a:pt x="73" y="356"/>
                  </a:lnTo>
                  <a:lnTo>
                    <a:pt x="63" y="347"/>
                  </a:lnTo>
                  <a:lnTo>
                    <a:pt x="53" y="337"/>
                  </a:lnTo>
                  <a:lnTo>
                    <a:pt x="43" y="328"/>
                  </a:lnTo>
                  <a:lnTo>
                    <a:pt x="36" y="318"/>
                  </a:lnTo>
                  <a:lnTo>
                    <a:pt x="29" y="309"/>
                  </a:lnTo>
                  <a:lnTo>
                    <a:pt x="21" y="299"/>
                  </a:lnTo>
                  <a:lnTo>
                    <a:pt x="15" y="289"/>
                  </a:lnTo>
                  <a:lnTo>
                    <a:pt x="10" y="278"/>
                  </a:lnTo>
                  <a:lnTo>
                    <a:pt x="7" y="268"/>
                  </a:lnTo>
                  <a:lnTo>
                    <a:pt x="3" y="257"/>
                  </a:lnTo>
                  <a:lnTo>
                    <a:pt x="1" y="245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1" y="200"/>
                  </a:lnTo>
                  <a:lnTo>
                    <a:pt x="3" y="188"/>
                  </a:lnTo>
                  <a:lnTo>
                    <a:pt x="7" y="177"/>
                  </a:lnTo>
                  <a:lnTo>
                    <a:pt x="10" y="167"/>
                  </a:lnTo>
                  <a:lnTo>
                    <a:pt x="15" y="156"/>
                  </a:lnTo>
                  <a:lnTo>
                    <a:pt x="21" y="146"/>
                  </a:lnTo>
                  <a:lnTo>
                    <a:pt x="29" y="136"/>
                  </a:lnTo>
                  <a:lnTo>
                    <a:pt x="36" y="127"/>
                  </a:lnTo>
                  <a:lnTo>
                    <a:pt x="43" y="117"/>
                  </a:lnTo>
                  <a:lnTo>
                    <a:pt x="53" y="107"/>
                  </a:lnTo>
                  <a:lnTo>
                    <a:pt x="63" y="98"/>
                  </a:lnTo>
                  <a:lnTo>
                    <a:pt x="73" y="89"/>
                  </a:lnTo>
                  <a:lnTo>
                    <a:pt x="84" y="81"/>
                  </a:lnTo>
                  <a:lnTo>
                    <a:pt x="96" y="73"/>
                  </a:lnTo>
                  <a:lnTo>
                    <a:pt x="108" y="66"/>
                  </a:lnTo>
                  <a:lnTo>
                    <a:pt x="134" y="51"/>
                  </a:lnTo>
                  <a:lnTo>
                    <a:pt x="163" y="39"/>
                  </a:lnTo>
                  <a:lnTo>
                    <a:pt x="193" y="27"/>
                  </a:lnTo>
                  <a:lnTo>
                    <a:pt x="225" y="18"/>
                  </a:lnTo>
                  <a:lnTo>
                    <a:pt x="259" y="10"/>
                  </a:lnTo>
                  <a:lnTo>
                    <a:pt x="294" y="4"/>
                  </a:lnTo>
                  <a:lnTo>
                    <a:pt x="331" y="1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450" y="2112"/>
              <a:ext cx="740" cy="445"/>
            </a:xfrm>
            <a:custGeom>
              <a:avLst/>
              <a:gdLst>
                <a:gd name="T0" fmla="*/ 407 w 740"/>
                <a:gd name="T1" fmla="*/ 1 h 445"/>
                <a:gd name="T2" fmla="*/ 481 w 740"/>
                <a:gd name="T3" fmla="*/ 10 h 445"/>
                <a:gd name="T4" fmla="*/ 546 w 740"/>
                <a:gd name="T5" fmla="*/ 27 h 445"/>
                <a:gd name="T6" fmla="*/ 605 w 740"/>
                <a:gd name="T7" fmla="*/ 51 h 445"/>
                <a:gd name="T8" fmla="*/ 644 w 740"/>
                <a:gd name="T9" fmla="*/ 73 h 445"/>
                <a:gd name="T10" fmla="*/ 666 w 740"/>
                <a:gd name="T11" fmla="*/ 89 h 445"/>
                <a:gd name="T12" fmla="*/ 686 w 740"/>
                <a:gd name="T13" fmla="*/ 107 h 445"/>
                <a:gd name="T14" fmla="*/ 704 w 740"/>
                <a:gd name="T15" fmla="*/ 127 h 445"/>
                <a:gd name="T16" fmla="*/ 717 w 740"/>
                <a:gd name="T17" fmla="*/ 146 h 445"/>
                <a:gd name="T18" fmla="*/ 728 w 740"/>
                <a:gd name="T19" fmla="*/ 167 h 445"/>
                <a:gd name="T20" fmla="*/ 735 w 740"/>
                <a:gd name="T21" fmla="*/ 188 h 445"/>
                <a:gd name="T22" fmla="*/ 739 w 740"/>
                <a:gd name="T23" fmla="*/ 211 h 445"/>
                <a:gd name="T24" fmla="*/ 739 w 740"/>
                <a:gd name="T25" fmla="*/ 234 h 445"/>
                <a:gd name="T26" fmla="*/ 735 w 740"/>
                <a:gd name="T27" fmla="*/ 257 h 445"/>
                <a:gd name="T28" fmla="*/ 728 w 740"/>
                <a:gd name="T29" fmla="*/ 278 h 445"/>
                <a:gd name="T30" fmla="*/ 717 w 740"/>
                <a:gd name="T31" fmla="*/ 299 h 445"/>
                <a:gd name="T32" fmla="*/ 704 w 740"/>
                <a:gd name="T33" fmla="*/ 318 h 445"/>
                <a:gd name="T34" fmla="*/ 686 w 740"/>
                <a:gd name="T35" fmla="*/ 337 h 445"/>
                <a:gd name="T36" fmla="*/ 666 w 740"/>
                <a:gd name="T37" fmla="*/ 356 h 445"/>
                <a:gd name="T38" fmla="*/ 644 w 740"/>
                <a:gd name="T39" fmla="*/ 372 h 445"/>
                <a:gd name="T40" fmla="*/ 605 w 740"/>
                <a:gd name="T41" fmla="*/ 394 h 445"/>
                <a:gd name="T42" fmla="*/ 546 w 740"/>
                <a:gd name="T43" fmla="*/ 418 h 445"/>
                <a:gd name="T44" fmla="*/ 481 w 740"/>
                <a:gd name="T45" fmla="*/ 435 h 445"/>
                <a:gd name="T46" fmla="*/ 407 w 740"/>
                <a:gd name="T47" fmla="*/ 444 h 445"/>
                <a:gd name="T48" fmla="*/ 333 w 740"/>
                <a:gd name="T49" fmla="*/ 444 h 445"/>
                <a:gd name="T50" fmla="*/ 260 w 740"/>
                <a:gd name="T51" fmla="*/ 435 h 445"/>
                <a:gd name="T52" fmla="*/ 194 w 740"/>
                <a:gd name="T53" fmla="*/ 418 h 445"/>
                <a:gd name="T54" fmla="*/ 136 w 740"/>
                <a:gd name="T55" fmla="*/ 394 h 445"/>
                <a:gd name="T56" fmla="*/ 97 w 740"/>
                <a:gd name="T57" fmla="*/ 372 h 445"/>
                <a:gd name="T58" fmla="*/ 75 w 740"/>
                <a:gd name="T59" fmla="*/ 356 h 445"/>
                <a:gd name="T60" fmla="*/ 54 w 740"/>
                <a:gd name="T61" fmla="*/ 337 h 445"/>
                <a:gd name="T62" fmla="*/ 37 w 740"/>
                <a:gd name="T63" fmla="*/ 318 h 445"/>
                <a:gd name="T64" fmla="*/ 24 w 740"/>
                <a:gd name="T65" fmla="*/ 299 h 445"/>
                <a:gd name="T66" fmla="*/ 13 w 740"/>
                <a:gd name="T67" fmla="*/ 278 h 445"/>
                <a:gd name="T68" fmla="*/ 5 w 740"/>
                <a:gd name="T69" fmla="*/ 257 h 445"/>
                <a:gd name="T70" fmla="*/ 2 w 740"/>
                <a:gd name="T71" fmla="*/ 234 h 445"/>
                <a:gd name="T72" fmla="*/ 2 w 740"/>
                <a:gd name="T73" fmla="*/ 211 h 445"/>
                <a:gd name="T74" fmla="*/ 5 w 740"/>
                <a:gd name="T75" fmla="*/ 188 h 445"/>
                <a:gd name="T76" fmla="*/ 13 w 740"/>
                <a:gd name="T77" fmla="*/ 167 h 445"/>
                <a:gd name="T78" fmla="*/ 24 w 740"/>
                <a:gd name="T79" fmla="*/ 146 h 445"/>
                <a:gd name="T80" fmla="*/ 37 w 740"/>
                <a:gd name="T81" fmla="*/ 127 h 445"/>
                <a:gd name="T82" fmla="*/ 54 w 740"/>
                <a:gd name="T83" fmla="*/ 107 h 445"/>
                <a:gd name="T84" fmla="*/ 75 w 740"/>
                <a:gd name="T85" fmla="*/ 89 h 445"/>
                <a:gd name="T86" fmla="*/ 97 w 740"/>
                <a:gd name="T87" fmla="*/ 73 h 445"/>
                <a:gd name="T88" fmla="*/ 136 w 740"/>
                <a:gd name="T89" fmla="*/ 51 h 445"/>
                <a:gd name="T90" fmla="*/ 194 w 740"/>
                <a:gd name="T91" fmla="*/ 27 h 445"/>
                <a:gd name="T92" fmla="*/ 260 w 740"/>
                <a:gd name="T93" fmla="*/ 10 h 445"/>
                <a:gd name="T94" fmla="*/ 333 w 740"/>
                <a:gd name="T95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0" h="445">
                  <a:moveTo>
                    <a:pt x="370" y="0"/>
                  </a:moveTo>
                  <a:lnTo>
                    <a:pt x="407" y="1"/>
                  </a:lnTo>
                  <a:lnTo>
                    <a:pt x="444" y="4"/>
                  </a:lnTo>
                  <a:lnTo>
                    <a:pt x="481" y="10"/>
                  </a:lnTo>
                  <a:lnTo>
                    <a:pt x="513" y="18"/>
                  </a:lnTo>
                  <a:lnTo>
                    <a:pt x="546" y="27"/>
                  </a:lnTo>
                  <a:lnTo>
                    <a:pt x="577" y="39"/>
                  </a:lnTo>
                  <a:lnTo>
                    <a:pt x="605" y="51"/>
                  </a:lnTo>
                  <a:lnTo>
                    <a:pt x="632" y="66"/>
                  </a:lnTo>
                  <a:lnTo>
                    <a:pt x="644" y="73"/>
                  </a:lnTo>
                  <a:lnTo>
                    <a:pt x="655" y="81"/>
                  </a:lnTo>
                  <a:lnTo>
                    <a:pt x="666" y="89"/>
                  </a:lnTo>
                  <a:lnTo>
                    <a:pt x="677" y="98"/>
                  </a:lnTo>
                  <a:lnTo>
                    <a:pt x="686" y="107"/>
                  </a:lnTo>
                  <a:lnTo>
                    <a:pt x="695" y="117"/>
                  </a:lnTo>
                  <a:lnTo>
                    <a:pt x="704" y="127"/>
                  </a:lnTo>
                  <a:lnTo>
                    <a:pt x="711" y="136"/>
                  </a:lnTo>
                  <a:lnTo>
                    <a:pt x="717" y="146"/>
                  </a:lnTo>
                  <a:lnTo>
                    <a:pt x="723" y="156"/>
                  </a:lnTo>
                  <a:lnTo>
                    <a:pt x="728" y="167"/>
                  </a:lnTo>
                  <a:lnTo>
                    <a:pt x="733" y="177"/>
                  </a:lnTo>
                  <a:lnTo>
                    <a:pt x="735" y="188"/>
                  </a:lnTo>
                  <a:lnTo>
                    <a:pt x="738" y="200"/>
                  </a:lnTo>
                  <a:lnTo>
                    <a:pt x="739" y="211"/>
                  </a:lnTo>
                  <a:lnTo>
                    <a:pt x="740" y="222"/>
                  </a:lnTo>
                  <a:lnTo>
                    <a:pt x="739" y="234"/>
                  </a:lnTo>
                  <a:lnTo>
                    <a:pt x="738" y="245"/>
                  </a:lnTo>
                  <a:lnTo>
                    <a:pt x="735" y="257"/>
                  </a:lnTo>
                  <a:lnTo>
                    <a:pt x="733" y="268"/>
                  </a:lnTo>
                  <a:lnTo>
                    <a:pt x="728" y="278"/>
                  </a:lnTo>
                  <a:lnTo>
                    <a:pt x="723" y="289"/>
                  </a:lnTo>
                  <a:lnTo>
                    <a:pt x="717" y="299"/>
                  </a:lnTo>
                  <a:lnTo>
                    <a:pt x="711" y="309"/>
                  </a:lnTo>
                  <a:lnTo>
                    <a:pt x="704" y="318"/>
                  </a:lnTo>
                  <a:lnTo>
                    <a:pt x="695" y="328"/>
                  </a:lnTo>
                  <a:lnTo>
                    <a:pt x="686" y="337"/>
                  </a:lnTo>
                  <a:lnTo>
                    <a:pt x="677" y="347"/>
                  </a:lnTo>
                  <a:lnTo>
                    <a:pt x="666" y="356"/>
                  </a:lnTo>
                  <a:lnTo>
                    <a:pt x="655" y="364"/>
                  </a:lnTo>
                  <a:lnTo>
                    <a:pt x="644" y="372"/>
                  </a:lnTo>
                  <a:lnTo>
                    <a:pt x="632" y="379"/>
                  </a:lnTo>
                  <a:lnTo>
                    <a:pt x="605" y="394"/>
                  </a:lnTo>
                  <a:lnTo>
                    <a:pt x="577" y="406"/>
                  </a:lnTo>
                  <a:lnTo>
                    <a:pt x="546" y="418"/>
                  </a:lnTo>
                  <a:lnTo>
                    <a:pt x="513" y="427"/>
                  </a:lnTo>
                  <a:lnTo>
                    <a:pt x="481" y="435"/>
                  </a:lnTo>
                  <a:lnTo>
                    <a:pt x="444" y="440"/>
                  </a:lnTo>
                  <a:lnTo>
                    <a:pt x="407" y="444"/>
                  </a:lnTo>
                  <a:lnTo>
                    <a:pt x="370" y="445"/>
                  </a:lnTo>
                  <a:lnTo>
                    <a:pt x="333" y="444"/>
                  </a:lnTo>
                  <a:lnTo>
                    <a:pt x="295" y="440"/>
                  </a:lnTo>
                  <a:lnTo>
                    <a:pt x="260" y="435"/>
                  </a:lnTo>
                  <a:lnTo>
                    <a:pt x="227" y="427"/>
                  </a:lnTo>
                  <a:lnTo>
                    <a:pt x="194" y="418"/>
                  </a:lnTo>
                  <a:lnTo>
                    <a:pt x="164" y="406"/>
                  </a:lnTo>
                  <a:lnTo>
                    <a:pt x="136" y="394"/>
                  </a:lnTo>
                  <a:lnTo>
                    <a:pt x="109" y="379"/>
                  </a:lnTo>
                  <a:lnTo>
                    <a:pt x="97" y="372"/>
                  </a:lnTo>
                  <a:lnTo>
                    <a:pt x="86" y="364"/>
                  </a:lnTo>
                  <a:lnTo>
                    <a:pt x="75" y="356"/>
                  </a:lnTo>
                  <a:lnTo>
                    <a:pt x="64" y="347"/>
                  </a:lnTo>
                  <a:lnTo>
                    <a:pt x="54" y="337"/>
                  </a:lnTo>
                  <a:lnTo>
                    <a:pt x="46" y="328"/>
                  </a:lnTo>
                  <a:lnTo>
                    <a:pt x="37" y="318"/>
                  </a:lnTo>
                  <a:lnTo>
                    <a:pt x="30" y="309"/>
                  </a:lnTo>
                  <a:lnTo>
                    <a:pt x="24" y="299"/>
                  </a:lnTo>
                  <a:lnTo>
                    <a:pt x="17" y="289"/>
                  </a:lnTo>
                  <a:lnTo>
                    <a:pt x="13" y="278"/>
                  </a:lnTo>
                  <a:lnTo>
                    <a:pt x="8" y="268"/>
                  </a:lnTo>
                  <a:lnTo>
                    <a:pt x="5" y="257"/>
                  </a:lnTo>
                  <a:lnTo>
                    <a:pt x="3" y="245"/>
                  </a:lnTo>
                  <a:lnTo>
                    <a:pt x="2" y="234"/>
                  </a:lnTo>
                  <a:lnTo>
                    <a:pt x="0" y="222"/>
                  </a:lnTo>
                  <a:lnTo>
                    <a:pt x="2" y="211"/>
                  </a:lnTo>
                  <a:lnTo>
                    <a:pt x="3" y="200"/>
                  </a:lnTo>
                  <a:lnTo>
                    <a:pt x="5" y="188"/>
                  </a:lnTo>
                  <a:lnTo>
                    <a:pt x="8" y="177"/>
                  </a:lnTo>
                  <a:lnTo>
                    <a:pt x="13" y="167"/>
                  </a:lnTo>
                  <a:lnTo>
                    <a:pt x="17" y="156"/>
                  </a:lnTo>
                  <a:lnTo>
                    <a:pt x="24" y="146"/>
                  </a:lnTo>
                  <a:lnTo>
                    <a:pt x="30" y="136"/>
                  </a:lnTo>
                  <a:lnTo>
                    <a:pt x="37" y="127"/>
                  </a:lnTo>
                  <a:lnTo>
                    <a:pt x="46" y="117"/>
                  </a:lnTo>
                  <a:lnTo>
                    <a:pt x="54" y="107"/>
                  </a:lnTo>
                  <a:lnTo>
                    <a:pt x="64" y="98"/>
                  </a:lnTo>
                  <a:lnTo>
                    <a:pt x="75" y="89"/>
                  </a:lnTo>
                  <a:lnTo>
                    <a:pt x="86" y="81"/>
                  </a:lnTo>
                  <a:lnTo>
                    <a:pt x="97" y="73"/>
                  </a:lnTo>
                  <a:lnTo>
                    <a:pt x="109" y="66"/>
                  </a:lnTo>
                  <a:lnTo>
                    <a:pt x="136" y="51"/>
                  </a:lnTo>
                  <a:lnTo>
                    <a:pt x="164" y="39"/>
                  </a:lnTo>
                  <a:lnTo>
                    <a:pt x="194" y="27"/>
                  </a:lnTo>
                  <a:lnTo>
                    <a:pt x="227" y="18"/>
                  </a:lnTo>
                  <a:lnTo>
                    <a:pt x="260" y="10"/>
                  </a:lnTo>
                  <a:lnTo>
                    <a:pt x="295" y="4"/>
                  </a:lnTo>
                  <a:lnTo>
                    <a:pt x="333" y="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C8D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450" y="2112"/>
              <a:ext cx="740" cy="445"/>
            </a:xfrm>
            <a:custGeom>
              <a:avLst/>
              <a:gdLst>
                <a:gd name="T0" fmla="*/ 407 w 740"/>
                <a:gd name="T1" fmla="*/ 1 h 445"/>
                <a:gd name="T2" fmla="*/ 481 w 740"/>
                <a:gd name="T3" fmla="*/ 10 h 445"/>
                <a:gd name="T4" fmla="*/ 546 w 740"/>
                <a:gd name="T5" fmla="*/ 27 h 445"/>
                <a:gd name="T6" fmla="*/ 605 w 740"/>
                <a:gd name="T7" fmla="*/ 51 h 445"/>
                <a:gd name="T8" fmla="*/ 644 w 740"/>
                <a:gd name="T9" fmla="*/ 73 h 445"/>
                <a:gd name="T10" fmla="*/ 666 w 740"/>
                <a:gd name="T11" fmla="*/ 89 h 445"/>
                <a:gd name="T12" fmla="*/ 686 w 740"/>
                <a:gd name="T13" fmla="*/ 107 h 445"/>
                <a:gd name="T14" fmla="*/ 704 w 740"/>
                <a:gd name="T15" fmla="*/ 127 h 445"/>
                <a:gd name="T16" fmla="*/ 717 w 740"/>
                <a:gd name="T17" fmla="*/ 146 h 445"/>
                <a:gd name="T18" fmla="*/ 728 w 740"/>
                <a:gd name="T19" fmla="*/ 167 h 445"/>
                <a:gd name="T20" fmla="*/ 735 w 740"/>
                <a:gd name="T21" fmla="*/ 188 h 445"/>
                <a:gd name="T22" fmla="*/ 739 w 740"/>
                <a:gd name="T23" fmla="*/ 211 h 445"/>
                <a:gd name="T24" fmla="*/ 739 w 740"/>
                <a:gd name="T25" fmla="*/ 234 h 445"/>
                <a:gd name="T26" fmla="*/ 735 w 740"/>
                <a:gd name="T27" fmla="*/ 257 h 445"/>
                <a:gd name="T28" fmla="*/ 728 w 740"/>
                <a:gd name="T29" fmla="*/ 278 h 445"/>
                <a:gd name="T30" fmla="*/ 717 w 740"/>
                <a:gd name="T31" fmla="*/ 299 h 445"/>
                <a:gd name="T32" fmla="*/ 704 w 740"/>
                <a:gd name="T33" fmla="*/ 318 h 445"/>
                <a:gd name="T34" fmla="*/ 686 w 740"/>
                <a:gd name="T35" fmla="*/ 337 h 445"/>
                <a:gd name="T36" fmla="*/ 666 w 740"/>
                <a:gd name="T37" fmla="*/ 356 h 445"/>
                <a:gd name="T38" fmla="*/ 644 w 740"/>
                <a:gd name="T39" fmla="*/ 372 h 445"/>
                <a:gd name="T40" fmla="*/ 605 w 740"/>
                <a:gd name="T41" fmla="*/ 394 h 445"/>
                <a:gd name="T42" fmla="*/ 546 w 740"/>
                <a:gd name="T43" fmla="*/ 418 h 445"/>
                <a:gd name="T44" fmla="*/ 481 w 740"/>
                <a:gd name="T45" fmla="*/ 435 h 445"/>
                <a:gd name="T46" fmla="*/ 407 w 740"/>
                <a:gd name="T47" fmla="*/ 444 h 445"/>
                <a:gd name="T48" fmla="*/ 333 w 740"/>
                <a:gd name="T49" fmla="*/ 444 h 445"/>
                <a:gd name="T50" fmla="*/ 260 w 740"/>
                <a:gd name="T51" fmla="*/ 435 h 445"/>
                <a:gd name="T52" fmla="*/ 194 w 740"/>
                <a:gd name="T53" fmla="*/ 418 h 445"/>
                <a:gd name="T54" fmla="*/ 136 w 740"/>
                <a:gd name="T55" fmla="*/ 394 h 445"/>
                <a:gd name="T56" fmla="*/ 97 w 740"/>
                <a:gd name="T57" fmla="*/ 372 h 445"/>
                <a:gd name="T58" fmla="*/ 75 w 740"/>
                <a:gd name="T59" fmla="*/ 356 h 445"/>
                <a:gd name="T60" fmla="*/ 54 w 740"/>
                <a:gd name="T61" fmla="*/ 337 h 445"/>
                <a:gd name="T62" fmla="*/ 37 w 740"/>
                <a:gd name="T63" fmla="*/ 318 h 445"/>
                <a:gd name="T64" fmla="*/ 24 w 740"/>
                <a:gd name="T65" fmla="*/ 299 h 445"/>
                <a:gd name="T66" fmla="*/ 13 w 740"/>
                <a:gd name="T67" fmla="*/ 278 h 445"/>
                <a:gd name="T68" fmla="*/ 5 w 740"/>
                <a:gd name="T69" fmla="*/ 257 h 445"/>
                <a:gd name="T70" fmla="*/ 2 w 740"/>
                <a:gd name="T71" fmla="*/ 234 h 445"/>
                <a:gd name="T72" fmla="*/ 2 w 740"/>
                <a:gd name="T73" fmla="*/ 211 h 445"/>
                <a:gd name="T74" fmla="*/ 5 w 740"/>
                <a:gd name="T75" fmla="*/ 188 h 445"/>
                <a:gd name="T76" fmla="*/ 13 w 740"/>
                <a:gd name="T77" fmla="*/ 167 h 445"/>
                <a:gd name="T78" fmla="*/ 24 w 740"/>
                <a:gd name="T79" fmla="*/ 146 h 445"/>
                <a:gd name="T80" fmla="*/ 37 w 740"/>
                <a:gd name="T81" fmla="*/ 127 h 445"/>
                <a:gd name="T82" fmla="*/ 54 w 740"/>
                <a:gd name="T83" fmla="*/ 107 h 445"/>
                <a:gd name="T84" fmla="*/ 75 w 740"/>
                <a:gd name="T85" fmla="*/ 89 h 445"/>
                <a:gd name="T86" fmla="*/ 97 w 740"/>
                <a:gd name="T87" fmla="*/ 73 h 445"/>
                <a:gd name="T88" fmla="*/ 136 w 740"/>
                <a:gd name="T89" fmla="*/ 51 h 445"/>
                <a:gd name="T90" fmla="*/ 194 w 740"/>
                <a:gd name="T91" fmla="*/ 27 h 445"/>
                <a:gd name="T92" fmla="*/ 260 w 740"/>
                <a:gd name="T93" fmla="*/ 10 h 445"/>
                <a:gd name="T94" fmla="*/ 333 w 740"/>
                <a:gd name="T95" fmla="*/ 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0" h="445">
                  <a:moveTo>
                    <a:pt x="370" y="0"/>
                  </a:moveTo>
                  <a:lnTo>
                    <a:pt x="407" y="1"/>
                  </a:lnTo>
                  <a:lnTo>
                    <a:pt x="444" y="4"/>
                  </a:lnTo>
                  <a:lnTo>
                    <a:pt x="481" y="10"/>
                  </a:lnTo>
                  <a:lnTo>
                    <a:pt x="513" y="18"/>
                  </a:lnTo>
                  <a:lnTo>
                    <a:pt x="546" y="27"/>
                  </a:lnTo>
                  <a:lnTo>
                    <a:pt x="577" y="39"/>
                  </a:lnTo>
                  <a:lnTo>
                    <a:pt x="605" y="51"/>
                  </a:lnTo>
                  <a:lnTo>
                    <a:pt x="632" y="66"/>
                  </a:lnTo>
                  <a:lnTo>
                    <a:pt x="644" y="73"/>
                  </a:lnTo>
                  <a:lnTo>
                    <a:pt x="655" y="81"/>
                  </a:lnTo>
                  <a:lnTo>
                    <a:pt x="666" y="89"/>
                  </a:lnTo>
                  <a:lnTo>
                    <a:pt x="677" y="98"/>
                  </a:lnTo>
                  <a:lnTo>
                    <a:pt x="686" y="107"/>
                  </a:lnTo>
                  <a:lnTo>
                    <a:pt x="695" y="117"/>
                  </a:lnTo>
                  <a:lnTo>
                    <a:pt x="704" y="127"/>
                  </a:lnTo>
                  <a:lnTo>
                    <a:pt x="711" y="136"/>
                  </a:lnTo>
                  <a:lnTo>
                    <a:pt x="717" y="146"/>
                  </a:lnTo>
                  <a:lnTo>
                    <a:pt x="723" y="156"/>
                  </a:lnTo>
                  <a:lnTo>
                    <a:pt x="728" y="167"/>
                  </a:lnTo>
                  <a:lnTo>
                    <a:pt x="733" y="177"/>
                  </a:lnTo>
                  <a:lnTo>
                    <a:pt x="735" y="188"/>
                  </a:lnTo>
                  <a:lnTo>
                    <a:pt x="738" y="200"/>
                  </a:lnTo>
                  <a:lnTo>
                    <a:pt x="739" y="211"/>
                  </a:lnTo>
                  <a:lnTo>
                    <a:pt x="740" y="222"/>
                  </a:lnTo>
                  <a:lnTo>
                    <a:pt x="739" y="234"/>
                  </a:lnTo>
                  <a:lnTo>
                    <a:pt x="738" y="245"/>
                  </a:lnTo>
                  <a:lnTo>
                    <a:pt x="735" y="257"/>
                  </a:lnTo>
                  <a:lnTo>
                    <a:pt x="733" y="268"/>
                  </a:lnTo>
                  <a:lnTo>
                    <a:pt x="728" y="278"/>
                  </a:lnTo>
                  <a:lnTo>
                    <a:pt x="723" y="289"/>
                  </a:lnTo>
                  <a:lnTo>
                    <a:pt x="717" y="299"/>
                  </a:lnTo>
                  <a:lnTo>
                    <a:pt x="711" y="309"/>
                  </a:lnTo>
                  <a:lnTo>
                    <a:pt x="704" y="318"/>
                  </a:lnTo>
                  <a:lnTo>
                    <a:pt x="695" y="328"/>
                  </a:lnTo>
                  <a:lnTo>
                    <a:pt x="686" y="337"/>
                  </a:lnTo>
                  <a:lnTo>
                    <a:pt x="677" y="347"/>
                  </a:lnTo>
                  <a:lnTo>
                    <a:pt x="666" y="356"/>
                  </a:lnTo>
                  <a:lnTo>
                    <a:pt x="655" y="364"/>
                  </a:lnTo>
                  <a:lnTo>
                    <a:pt x="644" y="372"/>
                  </a:lnTo>
                  <a:lnTo>
                    <a:pt x="632" y="379"/>
                  </a:lnTo>
                  <a:lnTo>
                    <a:pt x="605" y="394"/>
                  </a:lnTo>
                  <a:lnTo>
                    <a:pt x="577" y="406"/>
                  </a:lnTo>
                  <a:lnTo>
                    <a:pt x="546" y="418"/>
                  </a:lnTo>
                  <a:lnTo>
                    <a:pt x="513" y="427"/>
                  </a:lnTo>
                  <a:lnTo>
                    <a:pt x="481" y="435"/>
                  </a:lnTo>
                  <a:lnTo>
                    <a:pt x="444" y="440"/>
                  </a:lnTo>
                  <a:lnTo>
                    <a:pt x="407" y="444"/>
                  </a:lnTo>
                  <a:lnTo>
                    <a:pt x="370" y="445"/>
                  </a:lnTo>
                  <a:lnTo>
                    <a:pt x="333" y="444"/>
                  </a:lnTo>
                  <a:lnTo>
                    <a:pt x="295" y="440"/>
                  </a:lnTo>
                  <a:lnTo>
                    <a:pt x="260" y="435"/>
                  </a:lnTo>
                  <a:lnTo>
                    <a:pt x="227" y="427"/>
                  </a:lnTo>
                  <a:lnTo>
                    <a:pt x="194" y="418"/>
                  </a:lnTo>
                  <a:lnTo>
                    <a:pt x="164" y="406"/>
                  </a:lnTo>
                  <a:lnTo>
                    <a:pt x="136" y="394"/>
                  </a:lnTo>
                  <a:lnTo>
                    <a:pt x="109" y="379"/>
                  </a:lnTo>
                  <a:lnTo>
                    <a:pt x="97" y="372"/>
                  </a:lnTo>
                  <a:lnTo>
                    <a:pt x="86" y="364"/>
                  </a:lnTo>
                  <a:lnTo>
                    <a:pt x="75" y="356"/>
                  </a:lnTo>
                  <a:lnTo>
                    <a:pt x="64" y="347"/>
                  </a:lnTo>
                  <a:lnTo>
                    <a:pt x="54" y="337"/>
                  </a:lnTo>
                  <a:lnTo>
                    <a:pt x="46" y="328"/>
                  </a:lnTo>
                  <a:lnTo>
                    <a:pt x="37" y="318"/>
                  </a:lnTo>
                  <a:lnTo>
                    <a:pt x="30" y="309"/>
                  </a:lnTo>
                  <a:lnTo>
                    <a:pt x="24" y="299"/>
                  </a:lnTo>
                  <a:lnTo>
                    <a:pt x="17" y="289"/>
                  </a:lnTo>
                  <a:lnTo>
                    <a:pt x="13" y="278"/>
                  </a:lnTo>
                  <a:lnTo>
                    <a:pt x="8" y="268"/>
                  </a:lnTo>
                  <a:lnTo>
                    <a:pt x="5" y="257"/>
                  </a:lnTo>
                  <a:lnTo>
                    <a:pt x="3" y="245"/>
                  </a:lnTo>
                  <a:lnTo>
                    <a:pt x="2" y="234"/>
                  </a:lnTo>
                  <a:lnTo>
                    <a:pt x="0" y="222"/>
                  </a:lnTo>
                  <a:lnTo>
                    <a:pt x="2" y="211"/>
                  </a:lnTo>
                  <a:lnTo>
                    <a:pt x="3" y="200"/>
                  </a:lnTo>
                  <a:lnTo>
                    <a:pt x="5" y="188"/>
                  </a:lnTo>
                  <a:lnTo>
                    <a:pt x="8" y="177"/>
                  </a:lnTo>
                  <a:lnTo>
                    <a:pt x="13" y="167"/>
                  </a:lnTo>
                  <a:lnTo>
                    <a:pt x="17" y="156"/>
                  </a:lnTo>
                  <a:lnTo>
                    <a:pt x="24" y="146"/>
                  </a:lnTo>
                  <a:lnTo>
                    <a:pt x="30" y="136"/>
                  </a:lnTo>
                  <a:lnTo>
                    <a:pt x="37" y="127"/>
                  </a:lnTo>
                  <a:lnTo>
                    <a:pt x="46" y="117"/>
                  </a:lnTo>
                  <a:lnTo>
                    <a:pt x="54" y="107"/>
                  </a:lnTo>
                  <a:lnTo>
                    <a:pt x="64" y="98"/>
                  </a:lnTo>
                  <a:lnTo>
                    <a:pt x="75" y="89"/>
                  </a:lnTo>
                  <a:lnTo>
                    <a:pt x="86" y="81"/>
                  </a:lnTo>
                  <a:lnTo>
                    <a:pt x="97" y="73"/>
                  </a:lnTo>
                  <a:lnTo>
                    <a:pt x="109" y="66"/>
                  </a:lnTo>
                  <a:lnTo>
                    <a:pt x="136" y="51"/>
                  </a:lnTo>
                  <a:lnTo>
                    <a:pt x="164" y="39"/>
                  </a:lnTo>
                  <a:lnTo>
                    <a:pt x="194" y="27"/>
                  </a:lnTo>
                  <a:lnTo>
                    <a:pt x="227" y="18"/>
                  </a:lnTo>
                  <a:lnTo>
                    <a:pt x="260" y="10"/>
                  </a:lnTo>
                  <a:lnTo>
                    <a:pt x="295" y="4"/>
                  </a:lnTo>
                  <a:lnTo>
                    <a:pt x="333" y="1"/>
                  </a:lnTo>
                  <a:lnTo>
                    <a:pt x="370" y="0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911" y="2182"/>
              <a:ext cx="46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Информация о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881" y="2251"/>
              <a:ext cx="52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водных ресурсах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867" y="2320"/>
              <a:ext cx="552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(ведомственная и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898" y="2390"/>
              <a:ext cx="48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статистическая)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1765" y="2198"/>
              <a:ext cx="46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Информация о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1737" y="2267"/>
              <a:ext cx="528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лесных ресурсах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1721" y="2336"/>
              <a:ext cx="552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(ведомственная и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752" y="2406"/>
              <a:ext cx="48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статистическая)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918" y="2271"/>
              <a:ext cx="26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Данные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2751" y="2340"/>
              <a:ext cx="59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водопользователей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722" y="2258"/>
              <a:ext cx="26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Данные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3558" y="2329"/>
              <a:ext cx="58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лесопользователей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690" y="2874"/>
              <a:ext cx="1702" cy="485"/>
            </a:xfrm>
            <a:prstGeom prst="rect">
              <a:avLst/>
            </a:pr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686" y="2869"/>
              <a:ext cx="1710" cy="497"/>
            </a:xfrm>
            <a:custGeom>
              <a:avLst/>
              <a:gdLst>
                <a:gd name="T0" fmla="*/ 4 w 1710"/>
                <a:gd name="T1" fmla="*/ 485 h 497"/>
                <a:gd name="T2" fmla="*/ 1706 w 1710"/>
                <a:gd name="T3" fmla="*/ 485 h 497"/>
                <a:gd name="T4" fmla="*/ 1706 w 1710"/>
                <a:gd name="T5" fmla="*/ 497 h 497"/>
                <a:gd name="T6" fmla="*/ 4 w 1710"/>
                <a:gd name="T7" fmla="*/ 497 h 497"/>
                <a:gd name="T8" fmla="*/ 4 w 1710"/>
                <a:gd name="T9" fmla="*/ 485 h 497"/>
                <a:gd name="T10" fmla="*/ 1710 w 1710"/>
                <a:gd name="T11" fmla="*/ 490 h 497"/>
                <a:gd name="T12" fmla="*/ 1710 w 1710"/>
                <a:gd name="T13" fmla="*/ 497 h 497"/>
                <a:gd name="T14" fmla="*/ 1706 w 1710"/>
                <a:gd name="T15" fmla="*/ 497 h 497"/>
                <a:gd name="T16" fmla="*/ 1706 w 1710"/>
                <a:gd name="T17" fmla="*/ 490 h 497"/>
                <a:gd name="T18" fmla="*/ 1710 w 1710"/>
                <a:gd name="T19" fmla="*/ 490 h 497"/>
                <a:gd name="T20" fmla="*/ 1701 w 1710"/>
                <a:gd name="T21" fmla="*/ 490 h 497"/>
                <a:gd name="T22" fmla="*/ 1701 w 1710"/>
                <a:gd name="T23" fmla="*/ 5 h 497"/>
                <a:gd name="T24" fmla="*/ 1710 w 1710"/>
                <a:gd name="T25" fmla="*/ 5 h 497"/>
                <a:gd name="T26" fmla="*/ 1710 w 1710"/>
                <a:gd name="T27" fmla="*/ 490 h 497"/>
                <a:gd name="T28" fmla="*/ 1701 w 1710"/>
                <a:gd name="T29" fmla="*/ 490 h 497"/>
                <a:gd name="T30" fmla="*/ 1706 w 1710"/>
                <a:gd name="T31" fmla="*/ 0 h 497"/>
                <a:gd name="T32" fmla="*/ 1710 w 1710"/>
                <a:gd name="T33" fmla="*/ 0 h 497"/>
                <a:gd name="T34" fmla="*/ 1710 w 1710"/>
                <a:gd name="T35" fmla="*/ 5 h 497"/>
                <a:gd name="T36" fmla="*/ 1706 w 1710"/>
                <a:gd name="T37" fmla="*/ 5 h 497"/>
                <a:gd name="T38" fmla="*/ 1706 w 1710"/>
                <a:gd name="T39" fmla="*/ 0 h 497"/>
                <a:gd name="T40" fmla="*/ 1706 w 1710"/>
                <a:gd name="T41" fmla="*/ 10 h 497"/>
                <a:gd name="T42" fmla="*/ 4 w 1710"/>
                <a:gd name="T43" fmla="*/ 10 h 497"/>
                <a:gd name="T44" fmla="*/ 4 w 1710"/>
                <a:gd name="T45" fmla="*/ 0 h 497"/>
                <a:gd name="T46" fmla="*/ 1706 w 1710"/>
                <a:gd name="T47" fmla="*/ 0 h 497"/>
                <a:gd name="T48" fmla="*/ 1706 w 1710"/>
                <a:gd name="T49" fmla="*/ 10 h 497"/>
                <a:gd name="T50" fmla="*/ 0 w 1710"/>
                <a:gd name="T51" fmla="*/ 5 h 497"/>
                <a:gd name="T52" fmla="*/ 0 w 1710"/>
                <a:gd name="T53" fmla="*/ 0 h 497"/>
                <a:gd name="T54" fmla="*/ 4 w 1710"/>
                <a:gd name="T55" fmla="*/ 0 h 497"/>
                <a:gd name="T56" fmla="*/ 4 w 1710"/>
                <a:gd name="T57" fmla="*/ 5 h 497"/>
                <a:gd name="T58" fmla="*/ 0 w 1710"/>
                <a:gd name="T59" fmla="*/ 5 h 497"/>
                <a:gd name="T60" fmla="*/ 9 w 1710"/>
                <a:gd name="T61" fmla="*/ 5 h 497"/>
                <a:gd name="T62" fmla="*/ 9 w 1710"/>
                <a:gd name="T63" fmla="*/ 490 h 497"/>
                <a:gd name="T64" fmla="*/ 0 w 1710"/>
                <a:gd name="T65" fmla="*/ 490 h 497"/>
                <a:gd name="T66" fmla="*/ 0 w 1710"/>
                <a:gd name="T67" fmla="*/ 5 h 497"/>
                <a:gd name="T68" fmla="*/ 9 w 1710"/>
                <a:gd name="T69" fmla="*/ 5 h 497"/>
                <a:gd name="T70" fmla="*/ 4 w 1710"/>
                <a:gd name="T71" fmla="*/ 497 h 497"/>
                <a:gd name="T72" fmla="*/ 0 w 1710"/>
                <a:gd name="T73" fmla="*/ 497 h 497"/>
                <a:gd name="T74" fmla="*/ 0 w 1710"/>
                <a:gd name="T75" fmla="*/ 490 h 497"/>
                <a:gd name="T76" fmla="*/ 4 w 1710"/>
                <a:gd name="T77" fmla="*/ 490 h 497"/>
                <a:gd name="T78" fmla="*/ 4 w 1710"/>
                <a:gd name="T79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10" h="497">
                  <a:moveTo>
                    <a:pt x="4" y="485"/>
                  </a:moveTo>
                  <a:lnTo>
                    <a:pt x="1706" y="485"/>
                  </a:lnTo>
                  <a:lnTo>
                    <a:pt x="1706" y="497"/>
                  </a:lnTo>
                  <a:lnTo>
                    <a:pt x="4" y="497"/>
                  </a:lnTo>
                  <a:lnTo>
                    <a:pt x="4" y="485"/>
                  </a:lnTo>
                  <a:close/>
                  <a:moveTo>
                    <a:pt x="1710" y="490"/>
                  </a:moveTo>
                  <a:lnTo>
                    <a:pt x="1710" y="497"/>
                  </a:lnTo>
                  <a:lnTo>
                    <a:pt x="1706" y="497"/>
                  </a:lnTo>
                  <a:lnTo>
                    <a:pt x="1706" y="490"/>
                  </a:lnTo>
                  <a:lnTo>
                    <a:pt x="1710" y="490"/>
                  </a:lnTo>
                  <a:close/>
                  <a:moveTo>
                    <a:pt x="1701" y="490"/>
                  </a:moveTo>
                  <a:lnTo>
                    <a:pt x="1701" y="5"/>
                  </a:lnTo>
                  <a:lnTo>
                    <a:pt x="1710" y="5"/>
                  </a:lnTo>
                  <a:lnTo>
                    <a:pt x="1710" y="490"/>
                  </a:lnTo>
                  <a:lnTo>
                    <a:pt x="1701" y="490"/>
                  </a:lnTo>
                  <a:close/>
                  <a:moveTo>
                    <a:pt x="1706" y="0"/>
                  </a:moveTo>
                  <a:lnTo>
                    <a:pt x="1710" y="0"/>
                  </a:lnTo>
                  <a:lnTo>
                    <a:pt x="1710" y="5"/>
                  </a:lnTo>
                  <a:lnTo>
                    <a:pt x="1706" y="5"/>
                  </a:lnTo>
                  <a:lnTo>
                    <a:pt x="1706" y="0"/>
                  </a:lnTo>
                  <a:close/>
                  <a:moveTo>
                    <a:pt x="1706" y="10"/>
                  </a:moveTo>
                  <a:lnTo>
                    <a:pt x="4" y="10"/>
                  </a:lnTo>
                  <a:lnTo>
                    <a:pt x="4" y="0"/>
                  </a:lnTo>
                  <a:lnTo>
                    <a:pt x="1706" y="0"/>
                  </a:lnTo>
                  <a:lnTo>
                    <a:pt x="1706" y="10"/>
                  </a:lnTo>
                  <a:close/>
                  <a:moveTo>
                    <a:pt x="0" y="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5"/>
                  </a:lnTo>
                  <a:close/>
                  <a:moveTo>
                    <a:pt x="9" y="5"/>
                  </a:moveTo>
                  <a:lnTo>
                    <a:pt x="9" y="490"/>
                  </a:lnTo>
                  <a:lnTo>
                    <a:pt x="0" y="490"/>
                  </a:lnTo>
                  <a:lnTo>
                    <a:pt x="0" y="5"/>
                  </a:lnTo>
                  <a:lnTo>
                    <a:pt x="9" y="5"/>
                  </a:lnTo>
                  <a:close/>
                  <a:moveTo>
                    <a:pt x="4" y="497"/>
                  </a:moveTo>
                  <a:lnTo>
                    <a:pt x="0" y="497"/>
                  </a:lnTo>
                  <a:lnTo>
                    <a:pt x="0" y="490"/>
                  </a:lnTo>
                  <a:lnTo>
                    <a:pt x="4" y="490"/>
                  </a:lnTo>
                  <a:lnTo>
                    <a:pt x="4" y="497"/>
                  </a:lnTo>
                  <a:close/>
                </a:path>
              </a:pathLst>
            </a:cu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678" y="3715"/>
              <a:ext cx="814" cy="446"/>
            </a:xfrm>
            <a:custGeom>
              <a:avLst/>
              <a:gdLst>
                <a:gd name="T0" fmla="*/ 449 w 814"/>
                <a:gd name="T1" fmla="*/ 1 h 446"/>
                <a:gd name="T2" fmla="*/ 528 w 814"/>
                <a:gd name="T3" fmla="*/ 10 h 446"/>
                <a:gd name="T4" fmla="*/ 601 w 814"/>
                <a:gd name="T5" fmla="*/ 27 h 446"/>
                <a:gd name="T6" fmla="*/ 666 w 814"/>
                <a:gd name="T7" fmla="*/ 51 h 446"/>
                <a:gd name="T8" fmla="*/ 708 w 814"/>
                <a:gd name="T9" fmla="*/ 73 h 446"/>
                <a:gd name="T10" fmla="*/ 733 w 814"/>
                <a:gd name="T11" fmla="*/ 90 h 446"/>
                <a:gd name="T12" fmla="*/ 755 w 814"/>
                <a:gd name="T13" fmla="*/ 108 h 446"/>
                <a:gd name="T14" fmla="*/ 774 w 814"/>
                <a:gd name="T15" fmla="*/ 126 h 446"/>
                <a:gd name="T16" fmla="*/ 789 w 814"/>
                <a:gd name="T17" fmla="*/ 146 h 446"/>
                <a:gd name="T18" fmla="*/ 801 w 814"/>
                <a:gd name="T19" fmla="*/ 167 h 446"/>
                <a:gd name="T20" fmla="*/ 809 w 814"/>
                <a:gd name="T21" fmla="*/ 189 h 446"/>
                <a:gd name="T22" fmla="*/ 813 w 814"/>
                <a:gd name="T23" fmla="*/ 212 h 446"/>
                <a:gd name="T24" fmla="*/ 813 w 814"/>
                <a:gd name="T25" fmla="*/ 234 h 446"/>
                <a:gd name="T26" fmla="*/ 809 w 814"/>
                <a:gd name="T27" fmla="*/ 256 h 446"/>
                <a:gd name="T28" fmla="*/ 801 w 814"/>
                <a:gd name="T29" fmla="*/ 279 h 446"/>
                <a:gd name="T30" fmla="*/ 789 w 814"/>
                <a:gd name="T31" fmla="*/ 300 h 446"/>
                <a:gd name="T32" fmla="*/ 774 w 814"/>
                <a:gd name="T33" fmla="*/ 319 h 446"/>
                <a:gd name="T34" fmla="*/ 755 w 814"/>
                <a:gd name="T35" fmla="*/ 338 h 446"/>
                <a:gd name="T36" fmla="*/ 733 w 814"/>
                <a:gd name="T37" fmla="*/ 355 h 446"/>
                <a:gd name="T38" fmla="*/ 708 w 814"/>
                <a:gd name="T39" fmla="*/ 373 h 446"/>
                <a:gd name="T40" fmla="*/ 666 w 814"/>
                <a:gd name="T41" fmla="*/ 395 h 446"/>
                <a:gd name="T42" fmla="*/ 601 w 814"/>
                <a:gd name="T43" fmla="*/ 418 h 446"/>
                <a:gd name="T44" fmla="*/ 528 w 814"/>
                <a:gd name="T45" fmla="*/ 436 h 446"/>
                <a:gd name="T46" fmla="*/ 449 w 814"/>
                <a:gd name="T47" fmla="*/ 444 h 446"/>
                <a:gd name="T48" fmla="*/ 366 w 814"/>
                <a:gd name="T49" fmla="*/ 444 h 446"/>
                <a:gd name="T50" fmla="*/ 287 w 814"/>
                <a:gd name="T51" fmla="*/ 436 h 446"/>
                <a:gd name="T52" fmla="*/ 214 w 814"/>
                <a:gd name="T53" fmla="*/ 418 h 446"/>
                <a:gd name="T54" fmla="*/ 149 w 814"/>
                <a:gd name="T55" fmla="*/ 395 h 446"/>
                <a:gd name="T56" fmla="*/ 106 w 814"/>
                <a:gd name="T57" fmla="*/ 373 h 446"/>
                <a:gd name="T58" fmla="*/ 81 w 814"/>
                <a:gd name="T59" fmla="*/ 355 h 446"/>
                <a:gd name="T60" fmla="*/ 59 w 814"/>
                <a:gd name="T61" fmla="*/ 338 h 446"/>
                <a:gd name="T62" fmla="*/ 41 w 814"/>
                <a:gd name="T63" fmla="*/ 319 h 446"/>
                <a:gd name="T64" fmla="*/ 25 w 814"/>
                <a:gd name="T65" fmla="*/ 300 h 446"/>
                <a:gd name="T66" fmla="*/ 12 w 814"/>
                <a:gd name="T67" fmla="*/ 279 h 446"/>
                <a:gd name="T68" fmla="*/ 5 w 814"/>
                <a:gd name="T69" fmla="*/ 256 h 446"/>
                <a:gd name="T70" fmla="*/ 0 w 814"/>
                <a:gd name="T71" fmla="*/ 234 h 446"/>
                <a:gd name="T72" fmla="*/ 0 w 814"/>
                <a:gd name="T73" fmla="*/ 212 h 446"/>
                <a:gd name="T74" fmla="*/ 5 w 814"/>
                <a:gd name="T75" fmla="*/ 189 h 446"/>
                <a:gd name="T76" fmla="*/ 12 w 814"/>
                <a:gd name="T77" fmla="*/ 167 h 446"/>
                <a:gd name="T78" fmla="*/ 25 w 814"/>
                <a:gd name="T79" fmla="*/ 146 h 446"/>
                <a:gd name="T80" fmla="*/ 41 w 814"/>
                <a:gd name="T81" fmla="*/ 126 h 446"/>
                <a:gd name="T82" fmla="*/ 59 w 814"/>
                <a:gd name="T83" fmla="*/ 108 h 446"/>
                <a:gd name="T84" fmla="*/ 81 w 814"/>
                <a:gd name="T85" fmla="*/ 90 h 446"/>
                <a:gd name="T86" fmla="*/ 106 w 814"/>
                <a:gd name="T87" fmla="*/ 73 h 446"/>
                <a:gd name="T88" fmla="*/ 149 w 814"/>
                <a:gd name="T89" fmla="*/ 51 h 446"/>
                <a:gd name="T90" fmla="*/ 214 w 814"/>
                <a:gd name="T91" fmla="*/ 27 h 446"/>
                <a:gd name="T92" fmla="*/ 287 w 814"/>
                <a:gd name="T93" fmla="*/ 10 h 446"/>
                <a:gd name="T94" fmla="*/ 366 w 814"/>
                <a:gd name="T95" fmla="*/ 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4" h="446">
                  <a:moveTo>
                    <a:pt x="407" y="0"/>
                  </a:moveTo>
                  <a:lnTo>
                    <a:pt x="449" y="1"/>
                  </a:lnTo>
                  <a:lnTo>
                    <a:pt x="489" y="5"/>
                  </a:lnTo>
                  <a:lnTo>
                    <a:pt x="528" y="10"/>
                  </a:lnTo>
                  <a:lnTo>
                    <a:pt x="564" y="18"/>
                  </a:lnTo>
                  <a:lnTo>
                    <a:pt x="601" y="27"/>
                  </a:lnTo>
                  <a:lnTo>
                    <a:pt x="634" y="38"/>
                  </a:lnTo>
                  <a:lnTo>
                    <a:pt x="666" y="51"/>
                  </a:lnTo>
                  <a:lnTo>
                    <a:pt x="695" y="66"/>
                  </a:lnTo>
                  <a:lnTo>
                    <a:pt x="708" y="73"/>
                  </a:lnTo>
                  <a:lnTo>
                    <a:pt x="720" y="82"/>
                  </a:lnTo>
                  <a:lnTo>
                    <a:pt x="733" y="90"/>
                  </a:lnTo>
                  <a:lnTo>
                    <a:pt x="744" y="99"/>
                  </a:lnTo>
                  <a:lnTo>
                    <a:pt x="755" y="108"/>
                  </a:lnTo>
                  <a:lnTo>
                    <a:pt x="764" y="116"/>
                  </a:lnTo>
                  <a:lnTo>
                    <a:pt x="774" y="126"/>
                  </a:lnTo>
                  <a:lnTo>
                    <a:pt x="781" y="136"/>
                  </a:lnTo>
                  <a:lnTo>
                    <a:pt x="789" y="146"/>
                  </a:lnTo>
                  <a:lnTo>
                    <a:pt x="795" y="157"/>
                  </a:lnTo>
                  <a:lnTo>
                    <a:pt x="801" y="167"/>
                  </a:lnTo>
                  <a:lnTo>
                    <a:pt x="806" y="178"/>
                  </a:lnTo>
                  <a:lnTo>
                    <a:pt x="809" y="189"/>
                  </a:lnTo>
                  <a:lnTo>
                    <a:pt x="812" y="201"/>
                  </a:lnTo>
                  <a:lnTo>
                    <a:pt x="813" y="212"/>
                  </a:lnTo>
                  <a:lnTo>
                    <a:pt x="814" y="223"/>
                  </a:lnTo>
                  <a:lnTo>
                    <a:pt x="813" y="234"/>
                  </a:lnTo>
                  <a:lnTo>
                    <a:pt x="812" y="245"/>
                  </a:lnTo>
                  <a:lnTo>
                    <a:pt x="809" y="256"/>
                  </a:lnTo>
                  <a:lnTo>
                    <a:pt x="806" y="267"/>
                  </a:lnTo>
                  <a:lnTo>
                    <a:pt x="801" y="279"/>
                  </a:lnTo>
                  <a:lnTo>
                    <a:pt x="795" y="288"/>
                  </a:lnTo>
                  <a:lnTo>
                    <a:pt x="789" y="300"/>
                  </a:lnTo>
                  <a:lnTo>
                    <a:pt x="781" y="309"/>
                  </a:lnTo>
                  <a:lnTo>
                    <a:pt x="774" y="319"/>
                  </a:lnTo>
                  <a:lnTo>
                    <a:pt x="764" y="328"/>
                  </a:lnTo>
                  <a:lnTo>
                    <a:pt x="755" y="338"/>
                  </a:lnTo>
                  <a:lnTo>
                    <a:pt x="744" y="347"/>
                  </a:lnTo>
                  <a:lnTo>
                    <a:pt x="733" y="355"/>
                  </a:lnTo>
                  <a:lnTo>
                    <a:pt x="720" y="364"/>
                  </a:lnTo>
                  <a:lnTo>
                    <a:pt x="708" y="373"/>
                  </a:lnTo>
                  <a:lnTo>
                    <a:pt x="695" y="380"/>
                  </a:lnTo>
                  <a:lnTo>
                    <a:pt x="666" y="395"/>
                  </a:lnTo>
                  <a:lnTo>
                    <a:pt x="634" y="407"/>
                  </a:lnTo>
                  <a:lnTo>
                    <a:pt x="601" y="418"/>
                  </a:lnTo>
                  <a:lnTo>
                    <a:pt x="564" y="427"/>
                  </a:lnTo>
                  <a:lnTo>
                    <a:pt x="528" y="436"/>
                  </a:lnTo>
                  <a:lnTo>
                    <a:pt x="489" y="441"/>
                  </a:lnTo>
                  <a:lnTo>
                    <a:pt x="449" y="444"/>
                  </a:lnTo>
                  <a:lnTo>
                    <a:pt x="407" y="446"/>
                  </a:lnTo>
                  <a:lnTo>
                    <a:pt x="366" y="444"/>
                  </a:lnTo>
                  <a:lnTo>
                    <a:pt x="326" y="441"/>
                  </a:lnTo>
                  <a:lnTo>
                    <a:pt x="287" y="436"/>
                  </a:lnTo>
                  <a:lnTo>
                    <a:pt x="249" y="427"/>
                  </a:lnTo>
                  <a:lnTo>
                    <a:pt x="214" y="418"/>
                  </a:lnTo>
                  <a:lnTo>
                    <a:pt x="179" y="407"/>
                  </a:lnTo>
                  <a:lnTo>
                    <a:pt x="149" y="395"/>
                  </a:lnTo>
                  <a:lnTo>
                    <a:pt x="120" y="380"/>
                  </a:lnTo>
                  <a:lnTo>
                    <a:pt x="106" y="373"/>
                  </a:lnTo>
                  <a:lnTo>
                    <a:pt x="93" y="364"/>
                  </a:lnTo>
                  <a:lnTo>
                    <a:pt x="81" y="355"/>
                  </a:lnTo>
                  <a:lnTo>
                    <a:pt x="70" y="347"/>
                  </a:lnTo>
                  <a:lnTo>
                    <a:pt x="59" y="338"/>
                  </a:lnTo>
                  <a:lnTo>
                    <a:pt x="49" y="328"/>
                  </a:lnTo>
                  <a:lnTo>
                    <a:pt x="41" y="319"/>
                  </a:lnTo>
                  <a:lnTo>
                    <a:pt x="32" y="309"/>
                  </a:lnTo>
                  <a:lnTo>
                    <a:pt x="25" y="300"/>
                  </a:lnTo>
                  <a:lnTo>
                    <a:pt x="19" y="288"/>
                  </a:lnTo>
                  <a:lnTo>
                    <a:pt x="12" y="279"/>
                  </a:lnTo>
                  <a:lnTo>
                    <a:pt x="9" y="267"/>
                  </a:lnTo>
                  <a:lnTo>
                    <a:pt x="5" y="256"/>
                  </a:lnTo>
                  <a:lnTo>
                    <a:pt x="3" y="245"/>
                  </a:lnTo>
                  <a:lnTo>
                    <a:pt x="0" y="234"/>
                  </a:lnTo>
                  <a:lnTo>
                    <a:pt x="0" y="223"/>
                  </a:lnTo>
                  <a:lnTo>
                    <a:pt x="0" y="212"/>
                  </a:lnTo>
                  <a:lnTo>
                    <a:pt x="3" y="201"/>
                  </a:lnTo>
                  <a:lnTo>
                    <a:pt x="5" y="189"/>
                  </a:lnTo>
                  <a:lnTo>
                    <a:pt x="9" y="178"/>
                  </a:lnTo>
                  <a:lnTo>
                    <a:pt x="12" y="167"/>
                  </a:lnTo>
                  <a:lnTo>
                    <a:pt x="19" y="157"/>
                  </a:lnTo>
                  <a:lnTo>
                    <a:pt x="25" y="146"/>
                  </a:lnTo>
                  <a:lnTo>
                    <a:pt x="32" y="136"/>
                  </a:lnTo>
                  <a:lnTo>
                    <a:pt x="41" y="126"/>
                  </a:lnTo>
                  <a:lnTo>
                    <a:pt x="49" y="116"/>
                  </a:lnTo>
                  <a:lnTo>
                    <a:pt x="59" y="108"/>
                  </a:lnTo>
                  <a:lnTo>
                    <a:pt x="70" y="99"/>
                  </a:lnTo>
                  <a:lnTo>
                    <a:pt x="81" y="90"/>
                  </a:lnTo>
                  <a:lnTo>
                    <a:pt x="93" y="82"/>
                  </a:lnTo>
                  <a:lnTo>
                    <a:pt x="106" y="73"/>
                  </a:lnTo>
                  <a:lnTo>
                    <a:pt x="120" y="66"/>
                  </a:lnTo>
                  <a:lnTo>
                    <a:pt x="149" y="51"/>
                  </a:lnTo>
                  <a:lnTo>
                    <a:pt x="179" y="38"/>
                  </a:lnTo>
                  <a:lnTo>
                    <a:pt x="214" y="27"/>
                  </a:lnTo>
                  <a:lnTo>
                    <a:pt x="249" y="18"/>
                  </a:lnTo>
                  <a:lnTo>
                    <a:pt x="287" y="10"/>
                  </a:lnTo>
                  <a:lnTo>
                    <a:pt x="326" y="5"/>
                  </a:lnTo>
                  <a:lnTo>
                    <a:pt x="366" y="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C8D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678" y="3715"/>
              <a:ext cx="814" cy="446"/>
            </a:xfrm>
            <a:custGeom>
              <a:avLst/>
              <a:gdLst>
                <a:gd name="T0" fmla="*/ 449 w 814"/>
                <a:gd name="T1" fmla="*/ 1 h 446"/>
                <a:gd name="T2" fmla="*/ 528 w 814"/>
                <a:gd name="T3" fmla="*/ 10 h 446"/>
                <a:gd name="T4" fmla="*/ 601 w 814"/>
                <a:gd name="T5" fmla="*/ 27 h 446"/>
                <a:gd name="T6" fmla="*/ 666 w 814"/>
                <a:gd name="T7" fmla="*/ 51 h 446"/>
                <a:gd name="T8" fmla="*/ 708 w 814"/>
                <a:gd name="T9" fmla="*/ 73 h 446"/>
                <a:gd name="T10" fmla="*/ 733 w 814"/>
                <a:gd name="T11" fmla="*/ 90 h 446"/>
                <a:gd name="T12" fmla="*/ 755 w 814"/>
                <a:gd name="T13" fmla="*/ 108 h 446"/>
                <a:gd name="T14" fmla="*/ 774 w 814"/>
                <a:gd name="T15" fmla="*/ 126 h 446"/>
                <a:gd name="T16" fmla="*/ 789 w 814"/>
                <a:gd name="T17" fmla="*/ 146 h 446"/>
                <a:gd name="T18" fmla="*/ 801 w 814"/>
                <a:gd name="T19" fmla="*/ 167 h 446"/>
                <a:gd name="T20" fmla="*/ 809 w 814"/>
                <a:gd name="T21" fmla="*/ 189 h 446"/>
                <a:gd name="T22" fmla="*/ 813 w 814"/>
                <a:gd name="T23" fmla="*/ 212 h 446"/>
                <a:gd name="T24" fmla="*/ 813 w 814"/>
                <a:gd name="T25" fmla="*/ 234 h 446"/>
                <a:gd name="T26" fmla="*/ 809 w 814"/>
                <a:gd name="T27" fmla="*/ 256 h 446"/>
                <a:gd name="T28" fmla="*/ 801 w 814"/>
                <a:gd name="T29" fmla="*/ 279 h 446"/>
                <a:gd name="T30" fmla="*/ 789 w 814"/>
                <a:gd name="T31" fmla="*/ 300 h 446"/>
                <a:gd name="T32" fmla="*/ 774 w 814"/>
                <a:gd name="T33" fmla="*/ 319 h 446"/>
                <a:gd name="T34" fmla="*/ 755 w 814"/>
                <a:gd name="T35" fmla="*/ 338 h 446"/>
                <a:gd name="T36" fmla="*/ 733 w 814"/>
                <a:gd name="T37" fmla="*/ 355 h 446"/>
                <a:gd name="T38" fmla="*/ 708 w 814"/>
                <a:gd name="T39" fmla="*/ 373 h 446"/>
                <a:gd name="T40" fmla="*/ 666 w 814"/>
                <a:gd name="T41" fmla="*/ 395 h 446"/>
                <a:gd name="T42" fmla="*/ 601 w 814"/>
                <a:gd name="T43" fmla="*/ 418 h 446"/>
                <a:gd name="T44" fmla="*/ 528 w 814"/>
                <a:gd name="T45" fmla="*/ 436 h 446"/>
                <a:gd name="T46" fmla="*/ 449 w 814"/>
                <a:gd name="T47" fmla="*/ 444 h 446"/>
                <a:gd name="T48" fmla="*/ 366 w 814"/>
                <a:gd name="T49" fmla="*/ 444 h 446"/>
                <a:gd name="T50" fmla="*/ 287 w 814"/>
                <a:gd name="T51" fmla="*/ 436 h 446"/>
                <a:gd name="T52" fmla="*/ 214 w 814"/>
                <a:gd name="T53" fmla="*/ 418 h 446"/>
                <a:gd name="T54" fmla="*/ 149 w 814"/>
                <a:gd name="T55" fmla="*/ 395 h 446"/>
                <a:gd name="T56" fmla="*/ 106 w 814"/>
                <a:gd name="T57" fmla="*/ 373 h 446"/>
                <a:gd name="T58" fmla="*/ 81 w 814"/>
                <a:gd name="T59" fmla="*/ 355 h 446"/>
                <a:gd name="T60" fmla="*/ 59 w 814"/>
                <a:gd name="T61" fmla="*/ 338 h 446"/>
                <a:gd name="T62" fmla="*/ 41 w 814"/>
                <a:gd name="T63" fmla="*/ 319 h 446"/>
                <a:gd name="T64" fmla="*/ 25 w 814"/>
                <a:gd name="T65" fmla="*/ 300 h 446"/>
                <a:gd name="T66" fmla="*/ 12 w 814"/>
                <a:gd name="T67" fmla="*/ 279 h 446"/>
                <a:gd name="T68" fmla="*/ 5 w 814"/>
                <a:gd name="T69" fmla="*/ 256 h 446"/>
                <a:gd name="T70" fmla="*/ 0 w 814"/>
                <a:gd name="T71" fmla="*/ 234 h 446"/>
                <a:gd name="T72" fmla="*/ 0 w 814"/>
                <a:gd name="T73" fmla="*/ 212 h 446"/>
                <a:gd name="T74" fmla="*/ 5 w 814"/>
                <a:gd name="T75" fmla="*/ 189 h 446"/>
                <a:gd name="T76" fmla="*/ 12 w 814"/>
                <a:gd name="T77" fmla="*/ 167 h 446"/>
                <a:gd name="T78" fmla="*/ 25 w 814"/>
                <a:gd name="T79" fmla="*/ 146 h 446"/>
                <a:gd name="T80" fmla="*/ 41 w 814"/>
                <a:gd name="T81" fmla="*/ 126 h 446"/>
                <a:gd name="T82" fmla="*/ 59 w 814"/>
                <a:gd name="T83" fmla="*/ 108 h 446"/>
                <a:gd name="T84" fmla="*/ 81 w 814"/>
                <a:gd name="T85" fmla="*/ 90 h 446"/>
                <a:gd name="T86" fmla="*/ 106 w 814"/>
                <a:gd name="T87" fmla="*/ 73 h 446"/>
                <a:gd name="T88" fmla="*/ 149 w 814"/>
                <a:gd name="T89" fmla="*/ 51 h 446"/>
                <a:gd name="T90" fmla="*/ 214 w 814"/>
                <a:gd name="T91" fmla="*/ 27 h 446"/>
                <a:gd name="T92" fmla="*/ 287 w 814"/>
                <a:gd name="T93" fmla="*/ 10 h 446"/>
                <a:gd name="T94" fmla="*/ 366 w 814"/>
                <a:gd name="T95" fmla="*/ 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4" h="446">
                  <a:moveTo>
                    <a:pt x="407" y="0"/>
                  </a:moveTo>
                  <a:lnTo>
                    <a:pt x="449" y="1"/>
                  </a:lnTo>
                  <a:lnTo>
                    <a:pt x="489" y="5"/>
                  </a:lnTo>
                  <a:lnTo>
                    <a:pt x="528" y="10"/>
                  </a:lnTo>
                  <a:lnTo>
                    <a:pt x="564" y="18"/>
                  </a:lnTo>
                  <a:lnTo>
                    <a:pt x="601" y="27"/>
                  </a:lnTo>
                  <a:lnTo>
                    <a:pt x="634" y="38"/>
                  </a:lnTo>
                  <a:lnTo>
                    <a:pt x="666" y="51"/>
                  </a:lnTo>
                  <a:lnTo>
                    <a:pt x="695" y="66"/>
                  </a:lnTo>
                  <a:lnTo>
                    <a:pt x="708" y="73"/>
                  </a:lnTo>
                  <a:lnTo>
                    <a:pt x="720" y="82"/>
                  </a:lnTo>
                  <a:lnTo>
                    <a:pt x="733" y="90"/>
                  </a:lnTo>
                  <a:lnTo>
                    <a:pt x="744" y="99"/>
                  </a:lnTo>
                  <a:lnTo>
                    <a:pt x="755" y="108"/>
                  </a:lnTo>
                  <a:lnTo>
                    <a:pt x="764" y="116"/>
                  </a:lnTo>
                  <a:lnTo>
                    <a:pt x="774" y="126"/>
                  </a:lnTo>
                  <a:lnTo>
                    <a:pt x="781" y="136"/>
                  </a:lnTo>
                  <a:lnTo>
                    <a:pt x="789" y="146"/>
                  </a:lnTo>
                  <a:lnTo>
                    <a:pt x="795" y="157"/>
                  </a:lnTo>
                  <a:lnTo>
                    <a:pt x="801" y="167"/>
                  </a:lnTo>
                  <a:lnTo>
                    <a:pt x="806" y="178"/>
                  </a:lnTo>
                  <a:lnTo>
                    <a:pt x="809" y="189"/>
                  </a:lnTo>
                  <a:lnTo>
                    <a:pt x="812" y="201"/>
                  </a:lnTo>
                  <a:lnTo>
                    <a:pt x="813" y="212"/>
                  </a:lnTo>
                  <a:lnTo>
                    <a:pt x="814" y="223"/>
                  </a:lnTo>
                  <a:lnTo>
                    <a:pt x="813" y="234"/>
                  </a:lnTo>
                  <a:lnTo>
                    <a:pt x="812" y="245"/>
                  </a:lnTo>
                  <a:lnTo>
                    <a:pt x="809" y="256"/>
                  </a:lnTo>
                  <a:lnTo>
                    <a:pt x="806" y="267"/>
                  </a:lnTo>
                  <a:lnTo>
                    <a:pt x="801" y="279"/>
                  </a:lnTo>
                  <a:lnTo>
                    <a:pt x="795" y="288"/>
                  </a:lnTo>
                  <a:lnTo>
                    <a:pt x="789" y="300"/>
                  </a:lnTo>
                  <a:lnTo>
                    <a:pt x="781" y="309"/>
                  </a:lnTo>
                  <a:lnTo>
                    <a:pt x="774" y="319"/>
                  </a:lnTo>
                  <a:lnTo>
                    <a:pt x="764" y="328"/>
                  </a:lnTo>
                  <a:lnTo>
                    <a:pt x="755" y="338"/>
                  </a:lnTo>
                  <a:lnTo>
                    <a:pt x="744" y="347"/>
                  </a:lnTo>
                  <a:lnTo>
                    <a:pt x="733" y="355"/>
                  </a:lnTo>
                  <a:lnTo>
                    <a:pt x="720" y="364"/>
                  </a:lnTo>
                  <a:lnTo>
                    <a:pt x="708" y="373"/>
                  </a:lnTo>
                  <a:lnTo>
                    <a:pt x="695" y="380"/>
                  </a:lnTo>
                  <a:lnTo>
                    <a:pt x="666" y="395"/>
                  </a:lnTo>
                  <a:lnTo>
                    <a:pt x="634" y="407"/>
                  </a:lnTo>
                  <a:lnTo>
                    <a:pt x="601" y="418"/>
                  </a:lnTo>
                  <a:lnTo>
                    <a:pt x="564" y="427"/>
                  </a:lnTo>
                  <a:lnTo>
                    <a:pt x="528" y="436"/>
                  </a:lnTo>
                  <a:lnTo>
                    <a:pt x="489" y="441"/>
                  </a:lnTo>
                  <a:lnTo>
                    <a:pt x="449" y="444"/>
                  </a:lnTo>
                  <a:lnTo>
                    <a:pt x="407" y="446"/>
                  </a:lnTo>
                  <a:lnTo>
                    <a:pt x="366" y="444"/>
                  </a:lnTo>
                  <a:lnTo>
                    <a:pt x="326" y="441"/>
                  </a:lnTo>
                  <a:lnTo>
                    <a:pt x="287" y="436"/>
                  </a:lnTo>
                  <a:lnTo>
                    <a:pt x="249" y="427"/>
                  </a:lnTo>
                  <a:lnTo>
                    <a:pt x="214" y="418"/>
                  </a:lnTo>
                  <a:lnTo>
                    <a:pt x="179" y="407"/>
                  </a:lnTo>
                  <a:lnTo>
                    <a:pt x="149" y="395"/>
                  </a:lnTo>
                  <a:lnTo>
                    <a:pt x="120" y="380"/>
                  </a:lnTo>
                  <a:lnTo>
                    <a:pt x="106" y="373"/>
                  </a:lnTo>
                  <a:lnTo>
                    <a:pt x="93" y="364"/>
                  </a:lnTo>
                  <a:lnTo>
                    <a:pt x="81" y="355"/>
                  </a:lnTo>
                  <a:lnTo>
                    <a:pt x="70" y="347"/>
                  </a:lnTo>
                  <a:lnTo>
                    <a:pt x="59" y="338"/>
                  </a:lnTo>
                  <a:lnTo>
                    <a:pt x="49" y="328"/>
                  </a:lnTo>
                  <a:lnTo>
                    <a:pt x="41" y="319"/>
                  </a:lnTo>
                  <a:lnTo>
                    <a:pt x="32" y="309"/>
                  </a:lnTo>
                  <a:lnTo>
                    <a:pt x="25" y="300"/>
                  </a:lnTo>
                  <a:lnTo>
                    <a:pt x="19" y="288"/>
                  </a:lnTo>
                  <a:lnTo>
                    <a:pt x="12" y="279"/>
                  </a:lnTo>
                  <a:lnTo>
                    <a:pt x="9" y="267"/>
                  </a:lnTo>
                  <a:lnTo>
                    <a:pt x="5" y="256"/>
                  </a:lnTo>
                  <a:lnTo>
                    <a:pt x="3" y="245"/>
                  </a:lnTo>
                  <a:lnTo>
                    <a:pt x="0" y="234"/>
                  </a:lnTo>
                  <a:lnTo>
                    <a:pt x="0" y="223"/>
                  </a:lnTo>
                  <a:lnTo>
                    <a:pt x="0" y="212"/>
                  </a:lnTo>
                  <a:lnTo>
                    <a:pt x="3" y="201"/>
                  </a:lnTo>
                  <a:lnTo>
                    <a:pt x="5" y="189"/>
                  </a:lnTo>
                  <a:lnTo>
                    <a:pt x="9" y="178"/>
                  </a:lnTo>
                  <a:lnTo>
                    <a:pt x="12" y="167"/>
                  </a:lnTo>
                  <a:lnTo>
                    <a:pt x="19" y="157"/>
                  </a:lnTo>
                  <a:lnTo>
                    <a:pt x="25" y="146"/>
                  </a:lnTo>
                  <a:lnTo>
                    <a:pt x="32" y="136"/>
                  </a:lnTo>
                  <a:lnTo>
                    <a:pt x="41" y="126"/>
                  </a:lnTo>
                  <a:lnTo>
                    <a:pt x="49" y="116"/>
                  </a:lnTo>
                  <a:lnTo>
                    <a:pt x="59" y="108"/>
                  </a:lnTo>
                  <a:lnTo>
                    <a:pt x="70" y="99"/>
                  </a:lnTo>
                  <a:lnTo>
                    <a:pt x="81" y="90"/>
                  </a:lnTo>
                  <a:lnTo>
                    <a:pt x="93" y="82"/>
                  </a:lnTo>
                  <a:lnTo>
                    <a:pt x="106" y="73"/>
                  </a:lnTo>
                  <a:lnTo>
                    <a:pt x="120" y="66"/>
                  </a:lnTo>
                  <a:lnTo>
                    <a:pt x="149" y="51"/>
                  </a:lnTo>
                  <a:lnTo>
                    <a:pt x="179" y="38"/>
                  </a:lnTo>
                  <a:lnTo>
                    <a:pt x="214" y="27"/>
                  </a:lnTo>
                  <a:lnTo>
                    <a:pt x="249" y="18"/>
                  </a:lnTo>
                  <a:lnTo>
                    <a:pt x="287" y="10"/>
                  </a:lnTo>
                  <a:lnTo>
                    <a:pt x="326" y="5"/>
                  </a:lnTo>
                  <a:lnTo>
                    <a:pt x="366" y="1"/>
                  </a:lnTo>
                  <a:lnTo>
                    <a:pt x="407" y="0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556" y="3715"/>
              <a:ext cx="814" cy="446"/>
            </a:xfrm>
            <a:custGeom>
              <a:avLst/>
              <a:gdLst>
                <a:gd name="T0" fmla="*/ 448 w 814"/>
                <a:gd name="T1" fmla="*/ 1 h 446"/>
                <a:gd name="T2" fmla="*/ 527 w 814"/>
                <a:gd name="T3" fmla="*/ 10 h 446"/>
                <a:gd name="T4" fmla="*/ 600 w 814"/>
                <a:gd name="T5" fmla="*/ 27 h 446"/>
                <a:gd name="T6" fmla="*/ 665 w 814"/>
                <a:gd name="T7" fmla="*/ 51 h 446"/>
                <a:gd name="T8" fmla="*/ 708 w 814"/>
                <a:gd name="T9" fmla="*/ 73 h 446"/>
                <a:gd name="T10" fmla="*/ 732 w 814"/>
                <a:gd name="T11" fmla="*/ 90 h 446"/>
                <a:gd name="T12" fmla="*/ 755 w 814"/>
                <a:gd name="T13" fmla="*/ 108 h 446"/>
                <a:gd name="T14" fmla="*/ 773 w 814"/>
                <a:gd name="T15" fmla="*/ 126 h 446"/>
                <a:gd name="T16" fmla="*/ 789 w 814"/>
                <a:gd name="T17" fmla="*/ 146 h 446"/>
                <a:gd name="T18" fmla="*/ 800 w 814"/>
                <a:gd name="T19" fmla="*/ 167 h 446"/>
                <a:gd name="T20" fmla="*/ 809 w 814"/>
                <a:gd name="T21" fmla="*/ 189 h 446"/>
                <a:gd name="T22" fmla="*/ 814 w 814"/>
                <a:gd name="T23" fmla="*/ 212 h 446"/>
                <a:gd name="T24" fmla="*/ 814 w 814"/>
                <a:gd name="T25" fmla="*/ 234 h 446"/>
                <a:gd name="T26" fmla="*/ 809 w 814"/>
                <a:gd name="T27" fmla="*/ 256 h 446"/>
                <a:gd name="T28" fmla="*/ 800 w 814"/>
                <a:gd name="T29" fmla="*/ 279 h 446"/>
                <a:gd name="T30" fmla="*/ 789 w 814"/>
                <a:gd name="T31" fmla="*/ 300 h 446"/>
                <a:gd name="T32" fmla="*/ 773 w 814"/>
                <a:gd name="T33" fmla="*/ 319 h 446"/>
                <a:gd name="T34" fmla="*/ 755 w 814"/>
                <a:gd name="T35" fmla="*/ 338 h 446"/>
                <a:gd name="T36" fmla="*/ 732 w 814"/>
                <a:gd name="T37" fmla="*/ 355 h 446"/>
                <a:gd name="T38" fmla="*/ 708 w 814"/>
                <a:gd name="T39" fmla="*/ 373 h 446"/>
                <a:gd name="T40" fmla="*/ 665 w 814"/>
                <a:gd name="T41" fmla="*/ 395 h 446"/>
                <a:gd name="T42" fmla="*/ 600 w 814"/>
                <a:gd name="T43" fmla="*/ 418 h 446"/>
                <a:gd name="T44" fmla="*/ 527 w 814"/>
                <a:gd name="T45" fmla="*/ 436 h 446"/>
                <a:gd name="T46" fmla="*/ 448 w 814"/>
                <a:gd name="T47" fmla="*/ 444 h 446"/>
                <a:gd name="T48" fmla="*/ 365 w 814"/>
                <a:gd name="T49" fmla="*/ 444 h 446"/>
                <a:gd name="T50" fmla="*/ 286 w 814"/>
                <a:gd name="T51" fmla="*/ 436 h 446"/>
                <a:gd name="T52" fmla="*/ 213 w 814"/>
                <a:gd name="T53" fmla="*/ 418 h 446"/>
                <a:gd name="T54" fmla="*/ 148 w 814"/>
                <a:gd name="T55" fmla="*/ 395 h 446"/>
                <a:gd name="T56" fmla="*/ 106 w 814"/>
                <a:gd name="T57" fmla="*/ 373 h 446"/>
                <a:gd name="T58" fmla="*/ 81 w 814"/>
                <a:gd name="T59" fmla="*/ 355 h 446"/>
                <a:gd name="T60" fmla="*/ 59 w 814"/>
                <a:gd name="T61" fmla="*/ 338 h 446"/>
                <a:gd name="T62" fmla="*/ 40 w 814"/>
                <a:gd name="T63" fmla="*/ 319 h 446"/>
                <a:gd name="T64" fmla="*/ 25 w 814"/>
                <a:gd name="T65" fmla="*/ 300 h 446"/>
                <a:gd name="T66" fmla="*/ 13 w 814"/>
                <a:gd name="T67" fmla="*/ 279 h 446"/>
                <a:gd name="T68" fmla="*/ 5 w 814"/>
                <a:gd name="T69" fmla="*/ 256 h 446"/>
                <a:gd name="T70" fmla="*/ 1 w 814"/>
                <a:gd name="T71" fmla="*/ 234 h 446"/>
                <a:gd name="T72" fmla="*/ 1 w 814"/>
                <a:gd name="T73" fmla="*/ 212 h 446"/>
                <a:gd name="T74" fmla="*/ 5 w 814"/>
                <a:gd name="T75" fmla="*/ 189 h 446"/>
                <a:gd name="T76" fmla="*/ 13 w 814"/>
                <a:gd name="T77" fmla="*/ 167 h 446"/>
                <a:gd name="T78" fmla="*/ 25 w 814"/>
                <a:gd name="T79" fmla="*/ 146 h 446"/>
                <a:gd name="T80" fmla="*/ 40 w 814"/>
                <a:gd name="T81" fmla="*/ 126 h 446"/>
                <a:gd name="T82" fmla="*/ 59 w 814"/>
                <a:gd name="T83" fmla="*/ 108 h 446"/>
                <a:gd name="T84" fmla="*/ 81 w 814"/>
                <a:gd name="T85" fmla="*/ 90 h 446"/>
                <a:gd name="T86" fmla="*/ 106 w 814"/>
                <a:gd name="T87" fmla="*/ 73 h 446"/>
                <a:gd name="T88" fmla="*/ 148 w 814"/>
                <a:gd name="T89" fmla="*/ 51 h 446"/>
                <a:gd name="T90" fmla="*/ 213 w 814"/>
                <a:gd name="T91" fmla="*/ 27 h 446"/>
                <a:gd name="T92" fmla="*/ 286 w 814"/>
                <a:gd name="T93" fmla="*/ 10 h 446"/>
                <a:gd name="T94" fmla="*/ 365 w 814"/>
                <a:gd name="T95" fmla="*/ 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4" h="446">
                  <a:moveTo>
                    <a:pt x="407" y="0"/>
                  </a:moveTo>
                  <a:lnTo>
                    <a:pt x="448" y="1"/>
                  </a:lnTo>
                  <a:lnTo>
                    <a:pt x="488" y="5"/>
                  </a:lnTo>
                  <a:lnTo>
                    <a:pt x="527" y="10"/>
                  </a:lnTo>
                  <a:lnTo>
                    <a:pt x="565" y="18"/>
                  </a:lnTo>
                  <a:lnTo>
                    <a:pt x="600" y="27"/>
                  </a:lnTo>
                  <a:lnTo>
                    <a:pt x="634" y="38"/>
                  </a:lnTo>
                  <a:lnTo>
                    <a:pt x="665" y="51"/>
                  </a:lnTo>
                  <a:lnTo>
                    <a:pt x="694" y="66"/>
                  </a:lnTo>
                  <a:lnTo>
                    <a:pt x="708" y="73"/>
                  </a:lnTo>
                  <a:lnTo>
                    <a:pt x="721" y="82"/>
                  </a:lnTo>
                  <a:lnTo>
                    <a:pt x="732" y="90"/>
                  </a:lnTo>
                  <a:lnTo>
                    <a:pt x="744" y="99"/>
                  </a:lnTo>
                  <a:lnTo>
                    <a:pt x="755" y="108"/>
                  </a:lnTo>
                  <a:lnTo>
                    <a:pt x="765" y="116"/>
                  </a:lnTo>
                  <a:lnTo>
                    <a:pt x="773" y="126"/>
                  </a:lnTo>
                  <a:lnTo>
                    <a:pt x="782" y="136"/>
                  </a:lnTo>
                  <a:lnTo>
                    <a:pt x="789" y="146"/>
                  </a:lnTo>
                  <a:lnTo>
                    <a:pt x="795" y="157"/>
                  </a:lnTo>
                  <a:lnTo>
                    <a:pt x="800" y="167"/>
                  </a:lnTo>
                  <a:lnTo>
                    <a:pt x="805" y="178"/>
                  </a:lnTo>
                  <a:lnTo>
                    <a:pt x="809" y="189"/>
                  </a:lnTo>
                  <a:lnTo>
                    <a:pt x="811" y="201"/>
                  </a:lnTo>
                  <a:lnTo>
                    <a:pt x="814" y="212"/>
                  </a:lnTo>
                  <a:lnTo>
                    <a:pt x="814" y="223"/>
                  </a:lnTo>
                  <a:lnTo>
                    <a:pt x="814" y="234"/>
                  </a:lnTo>
                  <a:lnTo>
                    <a:pt x="811" y="245"/>
                  </a:lnTo>
                  <a:lnTo>
                    <a:pt x="809" y="256"/>
                  </a:lnTo>
                  <a:lnTo>
                    <a:pt x="805" y="267"/>
                  </a:lnTo>
                  <a:lnTo>
                    <a:pt x="800" y="279"/>
                  </a:lnTo>
                  <a:lnTo>
                    <a:pt x="795" y="288"/>
                  </a:lnTo>
                  <a:lnTo>
                    <a:pt x="789" y="300"/>
                  </a:lnTo>
                  <a:lnTo>
                    <a:pt x="782" y="309"/>
                  </a:lnTo>
                  <a:lnTo>
                    <a:pt x="773" y="319"/>
                  </a:lnTo>
                  <a:lnTo>
                    <a:pt x="765" y="328"/>
                  </a:lnTo>
                  <a:lnTo>
                    <a:pt x="755" y="338"/>
                  </a:lnTo>
                  <a:lnTo>
                    <a:pt x="744" y="347"/>
                  </a:lnTo>
                  <a:lnTo>
                    <a:pt x="732" y="355"/>
                  </a:lnTo>
                  <a:lnTo>
                    <a:pt x="721" y="364"/>
                  </a:lnTo>
                  <a:lnTo>
                    <a:pt x="708" y="373"/>
                  </a:lnTo>
                  <a:lnTo>
                    <a:pt x="694" y="380"/>
                  </a:lnTo>
                  <a:lnTo>
                    <a:pt x="665" y="395"/>
                  </a:lnTo>
                  <a:lnTo>
                    <a:pt x="634" y="407"/>
                  </a:lnTo>
                  <a:lnTo>
                    <a:pt x="600" y="418"/>
                  </a:lnTo>
                  <a:lnTo>
                    <a:pt x="565" y="427"/>
                  </a:lnTo>
                  <a:lnTo>
                    <a:pt x="527" y="436"/>
                  </a:lnTo>
                  <a:lnTo>
                    <a:pt x="488" y="441"/>
                  </a:lnTo>
                  <a:lnTo>
                    <a:pt x="448" y="444"/>
                  </a:lnTo>
                  <a:lnTo>
                    <a:pt x="407" y="446"/>
                  </a:lnTo>
                  <a:lnTo>
                    <a:pt x="365" y="444"/>
                  </a:lnTo>
                  <a:lnTo>
                    <a:pt x="325" y="441"/>
                  </a:lnTo>
                  <a:lnTo>
                    <a:pt x="286" y="436"/>
                  </a:lnTo>
                  <a:lnTo>
                    <a:pt x="248" y="427"/>
                  </a:lnTo>
                  <a:lnTo>
                    <a:pt x="213" y="418"/>
                  </a:lnTo>
                  <a:lnTo>
                    <a:pt x="180" y="407"/>
                  </a:lnTo>
                  <a:lnTo>
                    <a:pt x="148" y="395"/>
                  </a:lnTo>
                  <a:lnTo>
                    <a:pt x="119" y="380"/>
                  </a:lnTo>
                  <a:lnTo>
                    <a:pt x="106" y="373"/>
                  </a:lnTo>
                  <a:lnTo>
                    <a:pt x="93" y="364"/>
                  </a:lnTo>
                  <a:lnTo>
                    <a:pt x="81" y="355"/>
                  </a:lnTo>
                  <a:lnTo>
                    <a:pt x="69" y="347"/>
                  </a:lnTo>
                  <a:lnTo>
                    <a:pt x="59" y="338"/>
                  </a:lnTo>
                  <a:lnTo>
                    <a:pt x="50" y="328"/>
                  </a:lnTo>
                  <a:lnTo>
                    <a:pt x="40" y="319"/>
                  </a:lnTo>
                  <a:lnTo>
                    <a:pt x="33" y="309"/>
                  </a:lnTo>
                  <a:lnTo>
                    <a:pt x="25" y="300"/>
                  </a:lnTo>
                  <a:lnTo>
                    <a:pt x="18" y="288"/>
                  </a:lnTo>
                  <a:lnTo>
                    <a:pt x="13" y="279"/>
                  </a:lnTo>
                  <a:lnTo>
                    <a:pt x="8" y="267"/>
                  </a:lnTo>
                  <a:lnTo>
                    <a:pt x="5" y="256"/>
                  </a:lnTo>
                  <a:lnTo>
                    <a:pt x="2" y="245"/>
                  </a:lnTo>
                  <a:lnTo>
                    <a:pt x="1" y="234"/>
                  </a:lnTo>
                  <a:lnTo>
                    <a:pt x="0" y="223"/>
                  </a:lnTo>
                  <a:lnTo>
                    <a:pt x="1" y="212"/>
                  </a:lnTo>
                  <a:lnTo>
                    <a:pt x="2" y="201"/>
                  </a:lnTo>
                  <a:lnTo>
                    <a:pt x="5" y="189"/>
                  </a:lnTo>
                  <a:lnTo>
                    <a:pt x="8" y="178"/>
                  </a:lnTo>
                  <a:lnTo>
                    <a:pt x="13" y="167"/>
                  </a:lnTo>
                  <a:lnTo>
                    <a:pt x="18" y="157"/>
                  </a:lnTo>
                  <a:lnTo>
                    <a:pt x="25" y="146"/>
                  </a:lnTo>
                  <a:lnTo>
                    <a:pt x="33" y="136"/>
                  </a:lnTo>
                  <a:lnTo>
                    <a:pt x="40" y="126"/>
                  </a:lnTo>
                  <a:lnTo>
                    <a:pt x="50" y="116"/>
                  </a:lnTo>
                  <a:lnTo>
                    <a:pt x="59" y="108"/>
                  </a:lnTo>
                  <a:lnTo>
                    <a:pt x="69" y="99"/>
                  </a:lnTo>
                  <a:lnTo>
                    <a:pt x="81" y="90"/>
                  </a:lnTo>
                  <a:lnTo>
                    <a:pt x="93" y="82"/>
                  </a:lnTo>
                  <a:lnTo>
                    <a:pt x="106" y="73"/>
                  </a:lnTo>
                  <a:lnTo>
                    <a:pt x="119" y="66"/>
                  </a:lnTo>
                  <a:lnTo>
                    <a:pt x="148" y="51"/>
                  </a:lnTo>
                  <a:lnTo>
                    <a:pt x="180" y="38"/>
                  </a:lnTo>
                  <a:lnTo>
                    <a:pt x="213" y="27"/>
                  </a:lnTo>
                  <a:lnTo>
                    <a:pt x="248" y="18"/>
                  </a:lnTo>
                  <a:lnTo>
                    <a:pt x="286" y="10"/>
                  </a:lnTo>
                  <a:lnTo>
                    <a:pt x="325" y="5"/>
                  </a:lnTo>
                  <a:lnTo>
                    <a:pt x="365" y="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C8D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556" y="3715"/>
              <a:ext cx="814" cy="446"/>
            </a:xfrm>
            <a:custGeom>
              <a:avLst/>
              <a:gdLst>
                <a:gd name="T0" fmla="*/ 448 w 814"/>
                <a:gd name="T1" fmla="*/ 1 h 446"/>
                <a:gd name="T2" fmla="*/ 527 w 814"/>
                <a:gd name="T3" fmla="*/ 10 h 446"/>
                <a:gd name="T4" fmla="*/ 600 w 814"/>
                <a:gd name="T5" fmla="*/ 27 h 446"/>
                <a:gd name="T6" fmla="*/ 665 w 814"/>
                <a:gd name="T7" fmla="*/ 51 h 446"/>
                <a:gd name="T8" fmla="*/ 708 w 814"/>
                <a:gd name="T9" fmla="*/ 73 h 446"/>
                <a:gd name="T10" fmla="*/ 732 w 814"/>
                <a:gd name="T11" fmla="*/ 90 h 446"/>
                <a:gd name="T12" fmla="*/ 755 w 814"/>
                <a:gd name="T13" fmla="*/ 108 h 446"/>
                <a:gd name="T14" fmla="*/ 773 w 814"/>
                <a:gd name="T15" fmla="*/ 126 h 446"/>
                <a:gd name="T16" fmla="*/ 789 w 814"/>
                <a:gd name="T17" fmla="*/ 146 h 446"/>
                <a:gd name="T18" fmla="*/ 800 w 814"/>
                <a:gd name="T19" fmla="*/ 167 h 446"/>
                <a:gd name="T20" fmla="*/ 809 w 814"/>
                <a:gd name="T21" fmla="*/ 189 h 446"/>
                <a:gd name="T22" fmla="*/ 814 w 814"/>
                <a:gd name="T23" fmla="*/ 212 h 446"/>
                <a:gd name="T24" fmla="*/ 814 w 814"/>
                <a:gd name="T25" fmla="*/ 234 h 446"/>
                <a:gd name="T26" fmla="*/ 809 w 814"/>
                <a:gd name="T27" fmla="*/ 256 h 446"/>
                <a:gd name="T28" fmla="*/ 800 w 814"/>
                <a:gd name="T29" fmla="*/ 279 h 446"/>
                <a:gd name="T30" fmla="*/ 789 w 814"/>
                <a:gd name="T31" fmla="*/ 300 h 446"/>
                <a:gd name="T32" fmla="*/ 773 w 814"/>
                <a:gd name="T33" fmla="*/ 319 h 446"/>
                <a:gd name="T34" fmla="*/ 755 w 814"/>
                <a:gd name="T35" fmla="*/ 338 h 446"/>
                <a:gd name="T36" fmla="*/ 732 w 814"/>
                <a:gd name="T37" fmla="*/ 355 h 446"/>
                <a:gd name="T38" fmla="*/ 708 w 814"/>
                <a:gd name="T39" fmla="*/ 373 h 446"/>
                <a:gd name="T40" fmla="*/ 665 w 814"/>
                <a:gd name="T41" fmla="*/ 395 h 446"/>
                <a:gd name="T42" fmla="*/ 600 w 814"/>
                <a:gd name="T43" fmla="*/ 418 h 446"/>
                <a:gd name="T44" fmla="*/ 527 w 814"/>
                <a:gd name="T45" fmla="*/ 436 h 446"/>
                <a:gd name="T46" fmla="*/ 448 w 814"/>
                <a:gd name="T47" fmla="*/ 444 h 446"/>
                <a:gd name="T48" fmla="*/ 365 w 814"/>
                <a:gd name="T49" fmla="*/ 444 h 446"/>
                <a:gd name="T50" fmla="*/ 286 w 814"/>
                <a:gd name="T51" fmla="*/ 436 h 446"/>
                <a:gd name="T52" fmla="*/ 213 w 814"/>
                <a:gd name="T53" fmla="*/ 418 h 446"/>
                <a:gd name="T54" fmla="*/ 148 w 814"/>
                <a:gd name="T55" fmla="*/ 395 h 446"/>
                <a:gd name="T56" fmla="*/ 106 w 814"/>
                <a:gd name="T57" fmla="*/ 373 h 446"/>
                <a:gd name="T58" fmla="*/ 81 w 814"/>
                <a:gd name="T59" fmla="*/ 355 h 446"/>
                <a:gd name="T60" fmla="*/ 59 w 814"/>
                <a:gd name="T61" fmla="*/ 338 h 446"/>
                <a:gd name="T62" fmla="*/ 40 w 814"/>
                <a:gd name="T63" fmla="*/ 319 h 446"/>
                <a:gd name="T64" fmla="*/ 25 w 814"/>
                <a:gd name="T65" fmla="*/ 300 h 446"/>
                <a:gd name="T66" fmla="*/ 13 w 814"/>
                <a:gd name="T67" fmla="*/ 279 h 446"/>
                <a:gd name="T68" fmla="*/ 5 w 814"/>
                <a:gd name="T69" fmla="*/ 256 h 446"/>
                <a:gd name="T70" fmla="*/ 1 w 814"/>
                <a:gd name="T71" fmla="*/ 234 h 446"/>
                <a:gd name="T72" fmla="*/ 1 w 814"/>
                <a:gd name="T73" fmla="*/ 212 h 446"/>
                <a:gd name="T74" fmla="*/ 5 w 814"/>
                <a:gd name="T75" fmla="*/ 189 h 446"/>
                <a:gd name="T76" fmla="*/ 13 w 814"/>
                <a:gd name="T77" fmla="*/ 167 h 446"/>
                <a:gd name="T78" fmla="*/ 25 w 814"/>
                <a:gd name="T79" fmla="*/ 146 h 446"/>
                <a:gd name="T80" fmla="*/ 40 w 814"/>
                <a:gd name="T81" fmla="*/ 126 h 446"/>
                <a:gd name="T82" fmla="*/ 59 w 814"/>
                <a:gd name="T83" fmla="*/ 108 h 446"/>
                <a:gd name="T84" fmla="*/ 81 w 814"/>
                <a:gd name="T85" fmla="*/ 90 h 446"/>
                <a:gd name="T86" fmla="*/ 106 w 814"/>
                <a:gd name="T87" fmla="*/ 73 h 446"/>
                <a:gd name="T88" fmla="*/ 148 w 814"/>
                <a:gd name="T89" fmla="*/ 51 h 446"/>
                <a:gd name="T90" fmla="*/ 213 w 814"/>
                <a:gd name="T91" fmla="*/ 27 h 446"/>
                <a:gd name="T92" fmla="*/ 286 w 814"/>
                <a:gd name="T93" fmla="*/ 10 h 446"/>
                <a:gd name="T94" fmla="*/ 365 w 814"/>
                <a:gd name="T95" fmla="*/ 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4" h="446">
                  <a:moveTo>
                    <a:pt x="407" y="0"/>
                  </a:moveTo>
                  <a:lnTo>
                    <a:pt x="448" y="1"/>
                  </a:lnTo>
                  <a:lnTo>
                    <a:pt x="488" y="5"/>
                  </a:lnTo>
                  <a:lnTo>
                    <a:pt x="527" y="10"/>
                  </a:lnTo>
                  <a:lnTo>
                    <a:pt x="565" y="18"/>
                  </a:lnTo>
                  <a:lnTo>
                    <a:pt x="600" y="27"/>
                  </a:lnTo>
                  <a:lnTo>
                    <a:pt x="634" y="38"/>
                  </a:lnTo>
                  <a:lnTo>
                    <a:pt x="665" y="51"/>
                  </a:lnTo>
                  <a:lnTo>
                    <a:pt x="694" y="66"/>
                  </a:lnTo>
                  <a:lnTo>
                    <a:pt x="708" y="73"/>
                  </a:lnTo>
                  <a:lnTo>
                    <a:pt x="721" y="82"/>
                  </a:lnTo>
                  <a:lnTo>
                    <a:pt x="732" y="90"/>
                  </a:lnTo>
                  <a:lnTo>
                    <a:pt x="744" y="99"/>
                  </a:lnTo>
                  <a:lnTo>
                    <a:pt x="755" y="108"/>
                  </a:lnTo>
                  <a:lnTo>
                    <a:pt x="765" y="116"/>
                  </a:lnTo>
                  <a:lnTo>
                    <a:pt x="773" y="126"/>
                  </a:lnTo>
                  <a:lnTo>
                    <a:pt x="782" y="136"/>
                  </a:lnTo>
                  <a:lnTo>
                    <a:pt x="789" y="146"/>
                  </a:lnTo>
                  <a:lnTo>
                    <a:pt x="795" y="157"/>
                  </a:lnTo>
                  <a:lnTo>
                    <a:pt x="800" y="167"/>
                  </a:lnTo>
                  <a:lnTo>
                    <a:pt x="805" y="178"/>
                  </a:lnTo>
                  <a:lnTo>
                    <a:pt x="809" y="189"/>
                  </a:lnTo>
                  <a:lnTo>
                    <a:pt x="811" y="201"/>
                  </a:lnTo>
                  <a:lnTo>
                    <a:pt x="814" y="212"/>
                  </a:lnTo>
                  <a:lnTo>
                    <a:pt x="814" y="223"/>
                  </a:lnTo>
                  <a:lnTo>
                    <a:pt x="814" y="234"/>
                  </a:lnTo>
                  <a:lnTo>
                    <a:pt x="811" y="245"/>
                  </a:lnTo>
                  <a:lnTo>
                    <a:pt x="809" y="256"/>
                  </a:lnTo>
                  <a:lnTo>
                    <a:pt x="805" y="267"/>
                  </a:lnTo>
                  <a:lnTo>
                    <a:pt x="800" y="279"/>
                  </a:lnTo>
                  <a:lnTo>
                    <a:pt x="795" y="288"/>
                  </a:lnTo>
                  <a:lnTo>
                    <a:pt x="789" y="300"/>
                  </a:lnTo>
                  <a:lnTo>
                    <a:pt x="782" y="309"/>
                  </a:lnTo>
                  <a:lnTo>
                    <a:pt x="773" y="319"/>
                  </a:lnTo>
                  <a:lnTo>
                    <a:pt x="765" y="328"/>
                  </a:lnTo>
                  <a:lnTo>
                    <a:pt x="755" y="338"/>
                  </a:lnTo>
                  <a:lnTo>
                    <a:pt x="744" y="347"/>
                  </a:lnTo>
                  <a:lnTo>
                    <a:pt x="732" y="355"/>
                  </a:lnTo>
                  <a:lnTo>
                    <a:pt x="721" y="364"/>
                  </a:lnTo>
                  <a:lnTo>
                    <a:pt x="708" y="373"/>
                  </a:lnTo>
                  <a:lnTo>
                    <a:pt x="694" y="380"/>
                  </a:lnTo>
                  <a:lnTo>
                    <a:pt x="665" y="395"/>
                  </a:lnTo>
                  <a:lnTo>
                    <a:pt x="634" y="407"/>
                  </a:lnTo>
                  <a:lnTo>
                    <a:pt x="600" y="418"/>
                  </a:lnTo>
                  <a:lnTo>
                    <a:pt x="565" y="427"/>
                  </a:lnTo>
                  <a:lnTo>
                    <a:pt x="527" y="436"/>
                  </a:lnTo>
                  <a:lnTo>
                    <a:pt x="488" y="441"/>
                  </a:lnTo>
                  <a:lnTo>
                    <a:pt x="448" y="444"/>
                  </a:lnTo>
                  <a:lnTo>
                    <a:pt x="407" y="446"/>
                  </a:lnTo>
                  <a:lnTo>
                    <a:pt x="365" y="444"/>
                  </a:lnTo>
                  <a:lnTo>
                    <a:pt x="325" y="441"/>
                  </a:lnTo>
                  <a:lnTo>
                    <a:pt x="286" y="436"/>
                  </a:lnTo>
                  <a:lnTo>
                    <a:pt x="248" y="427"/>
                  </a:lnTo>
                  <a:lnTo>
                    <a:pt x="213" y="418"/>
                  </a:lnTo>
                  <a:lnTo>
                    <a:pt x="180" y="407"/>
                  </a:lnTo>
                  <a:lnTo>
                    <a:pt x="148" y="395"/>
                  </a:lnTo>
                  <a:lnTo>
                    <a:pt x="119" y="380"/>
                  </a:lnTo>
                  <a:lnTo>
                    <a:pt x="106" y="373"/>
                  </a:lnTo>
                  <a:lnTo>
                    <a:pt x="93" y="364"/>
                  </a:lnTo>
                  <a:lnTo>
                    <a:pt x="81" y="355"/>
                  </a:lnTo>
                  <a:lnTo>
                    <a:pt x="69" y="347"/>
                  </a:lnTo>
                  <a:lnTo>
                    <a:pt x="59" y="338"/>
                  </a:lnTo>
                  <a:lnTo>
                    <a:pt x="50" y="328"/>
                  </a:lnTo>
                  <a:lnTo>
                    <a:pt x="40" y="319"/>
                  </a:lnTo>
                  <a:lnTo>
                    <a:pt x="33" y="309"/>
                  </a:lnTo>
                  <a:lnTo>
                    <a:pt x="25" y="300"/>
                  </a:lnTo>
                  <a:lnTo>
                    <a:pt x="18" y="288"/>
                  </a:lnTo>
                  <a:lnTo>
                    <a:pt x="13" y="279"/>
                  </a:lnTo>
                  <a:lnTo>
                    <a:pt x="8" y="267"/>
                  </a:lnTo>
                  <a:lnTo>
                    <a:pt x="5" y="256"/>
                  </a:lnTo>
                  <a:lnTo>
                    <a:pt x="2" y="245"/>
                  </a:lnTo>
                  <a:lnTo>
                    <a:pt x="1" y="234"/>
                  </a:lnTo>
                  <a:lnTo>
                    <a:pt x="0" y="223"/>
                  </a:lnTo>
                  <a:lnTo>
                    <a:pt x="1" y="212"/>
                  </a:lnTo>
                  <a:lnTo>
                    <a:pt x="2" y="201"/>
                  </a:lnTo>
                  <a:lnTo>
                    <a:pt x="5" y="189"/>
                  </a:lnTo>
                  <a:lnTo>
                    <a:pt x="8" y="178"/>
                  </a:lnTo>
                  <a:lnTo>
                    <a:pt x="13" y="167"/>
                  </a:lnTo>
                  <a:lnTo>
                    <a:pt x="18" y="157"/>
                  </a:lnTo>
                  <a:lnTo>
                    <a:pt x="25" y="146"/>
                  </a:lnTo>
                  <a:lnTo>
                    <a:pt x="33" y="136"/>
                  </a:lnTo>
                  <a:lnTo>
                    <a:pt x="40" y="126"/>
                  </a:lnTo>
                  <a:lnTo>
                    <a:pt x="50" y="116"/>
                  </a:lnTo>
                  <a:lnTo>
                    <a:pt x="59" y="108"/>
                  </a:lnTo>
                  <a:lnTo>
                    <a:pt x="69" y="99"/>
                  </a:lnTo>
                  <a:lnTo>
                    <a:pt x="81" y="90"/>
                  </a:lnTo>
                  <a:lnTo>
                    <a:pt x="93" y="82"/>
                  </a:lnTo>
                  <a:lnTo>
                    <a:pt x="106" y="73"/>
                  </a:lnTo>
                  <a:lnTo>
                    <a:pt x="119" y="66"/>
                  </a:lnTo>
                  <a:lnTo>
                    <a:pt x="148" y="51"/>
                  </a:lnTo>
                  <a:lnTo>
                    <a:pt x="180" y="38"/>
                  </a:lnTo>
                  <a:lnTo>
                    <a:pt x="213" y="27"/>
                  </a:lnTo>
                  <a:lnTo>
                    <a:pt x="248" y="18"/>
                  </a:lnTo>
                  <a:lnTo>
                    <a:pt x="286" y="10"/>
                  </a:lnTo>
                  <a:lnTo>
                    <a:pt x="325" y="5"/>
                  </a:lnTo>
                  <a:lnTo>
                    <a:pt x="365" y="1"/>
                  </a:lnTo>
                  <a:lnTo>
                    <a:pt x="407" y="0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874" y="3811"/>
              <a:ext cx="46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Информация о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844" y="3881"/>
              <a:ext cx="52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водных ресурсах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831" y="3951"/>
              <a:ext cx="552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(ведомственная и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861" y="4021"/>
              <a:ext cx="48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статистическая)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1692" y="3811"/>
              <a:ext cx="59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Информация о дру-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1632" y="3881"/>
              <a:ext cx="71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гих природныхресурсах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1721" y="3951"/>
              <a:ext cx="552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(ведомственная и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1752" y="4021"/>
              <a:ext cx="48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статистическая)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2060" y="3853"/>
              <a:ext cx="5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dverGothicCamC" charset="-52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1035" y="2939"/>
              <a:ext cx="112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Матрица комплексного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1213" y="3045"/>
              <a:ext cx="74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учета и оценки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946" y="3150"/>
              <a:ext cx="126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в физических показателях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946" y="3245"/>
              <a:ext cx="1257" cy="5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2513" y="2878"/>
              <a:ext cx="1822" cy="481"/>
            </a:xfrm>
            <a:prstGeom prst="rect">
              <a:avLst/>
            </a:pr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60"/>
            <p:cNvSpPr>
              <a:spLocks noEditPoints="1"/>
            </p:cNvSpPr>
            <p:nvPr/>
          </p:nvSpPr>
          <p:spPr bwMode="auto">
            <a:xfrm>
              <a:off x="2509" y="2873"/>
              <a:ext cx="1831" cy="493"/>
            </a:xfrm>
            <a:custGeom>
              <a:avLst/>
              <a:gdLst>
                <a:gd name="T0" fmla="*/ 4 w 1831"/>
                <a:gd name="T1" fmla="*/ 481 h 493"/>
                <a:gd name="T2" fmla="*/ 1826 w 1831"/>
                <a:gd name="T3" fmla="*/ 481 h 493"/>
                <a:gd name="T4" fmla="*/ 1826 w 1831"/>
                <a:gd name="T5" fmla="*/ 493 h 493"/>
                <a:gd name="T6" fmla="*/ 4 w 1831"/>
                <a:gd name="T7" fmla="*/ 493 h 493"/>
                <a:gd name="T8" fmla="*/ 4 w 1831"/>
                <a:gd name="T9" fmla="*/ 481 h 493"/>
                <a:gd name="T10" fmla="*/ 1831 w 1831"/>
                <a:gd name="T11" fmla="*/ 486 h 493"/>
                <a:gd name="T12" fmla="*/ 1831 w 1831"/>
                <a:gd name="T13" fmla="*/ 493 h 493"/>
                <a:gd name="T14" fmla="*/ 1826 w 1831"/>
                <a:gd name="T15" fmla="*/ 493 h 493"/>
                <a:gd name="T16" fmla="*/ 1826 w 1831"/>
                <a:gd name="T17" fmla="*/ 486 h 493"/>
                <a:gd name="T18" fmla="*/ 1831 w 1831"/>
                <a:gd name="T19" fmla="*/ 486 h 493"/>
                <a:gd name="T20" fmla="*/ 1821 w 1831"/>
                <a:gd name="T21" fmla="*/ 486 h 493"/>
                <a:gd name="T22" fmla="*/ 1821 w 1831"/>
                <a:gd name="T23" fmla="*/ 5 h 493"/>
                <a:gd name="T24" fmla="*/ 1831 w 1831"/>
                <a:gd name="T25" fmla="*/ 5 h 493"/>
                <a:gd name="T26" fmla="*/ 1831 w 1831"/>
                <a:gd name="T27" fmla="*/ 486 h 493"/>
                <a:gd name="T28" fmla="*/ 1821 w 1831"/>
                <a:gd name="T29" fmla="*/ 486 h 493"/>
                <a:gd name="T30" fmla="*/ 1826 w 1831"/>
                <a:gd name="T31" fmla="*/ 0 h 493"/>
                <a:gd name="T32" fmla="*/ 1831 w 1831"/>
                <a:gd name="T33" fmla="*/ 0 h 493"/>
                <a:gd name="T34" fmla="*/ 1831 w 1831"/>
                <a:gd name="T35" fmla="*/ 5 h 493"/>
                <a:gd name="T36" fmla="*/ 1826 w 1831"/>
                <a:gd name="T37" fmla="*/ 5 h 493"/>
                <a:gd name="T38" fmla="*/ 1826 w 1831"/>
                <a:gd name="T39" fmla="*/ 0 h 493"/>
                <a:gd name="T40" fmla="*/ 1826 w 1831"/>
                <a:gd name="T41" fmla="*/ 10 h 493"/>
                <a:gd name="T42" fmla="*/ 4 w 1831"/>
                <a:gd name="T43" fmla="*/ 10 h 493"/>
                <a:gd name="T44" fmla="*/ 4 w 1831"/>
                <a:gd name="T45" fmla="*/ 0 h 493"/>
                <a:gd name="T46" fmla="*/ 1826 w 1831"/>
                <a:gd name="T47" fmla="*/ 0 h 493"/>
                <a:gd name="T48" fmla="*/ 1826 w 1831"/>
                <a:gd name="T49" fmla="*/ 10 h 493"/>
                <a:gd name="T50" fmla="*/ 0 w 1831"/>
                <a:gd name="T51" fmla="*/ 5 h 493"/>
                <a:gd name="T52" fmla="*/ 0 w 1831"/>
                <a:gd name="T53" fmla="*/ 0 h 493"/>
                <a:gd name="T54" fmla="*/ 4 w 1831"/>
                <a:gd name="T55" fmla="*/ 0 h 493"/>
                <a:gd name="T56" fmla="*/ 4 w 1831"/>
                <a:gd name="T57" fmla="*/ 5 h 493"/>
                <a:gd name="T58" fmla="*/ 0 w 1831"/>
                <a:gd name="T59" fmla="*/ 5 h 493"/>
                <a:gd name="T60" fmla="*/ 9 w 1831"/>
                <a:gd name="T61" fmla="*/ 5 h 493"/>
                <a:gd name="T62" fmla="*/ 9 w 1831"/>
                <a:gd name="T63" fmla="*/ 486 h 493"/>
                <a:gd name="T64" fmla="*/ 0 w 1831"/>
                <a:gd name="T65" fmla="*/ 486 h 493"/>
                <a:gd name="T66" fmla="*/ 0 w 1831"/>
                <a:gd name="T67" fmla="*/ 5 h 493"/>
                <a:gd name="T68" fmla="*/ 9 w 1831"/>
                <a:gd name="T69" fmla="*/ 5 h 493"/>
                <a:gd name="T70" fmla="*/ 4 w 1831"/>
                <a:gd name="T71" fmla="*/ 493 h 493"/>
                <a:gd name="T72" fmla="*/ 0 w 1831"/>
                <a:gd name="T73" fmla="*/ 493 h 493"/>
                <a:gd name="T74" fmla="*/ 0 w 1831"/>
                <a:gd name="T75" fmla="*/ 486 h 493"/>
                <a:gd name="T76" fmla="*/ 4 w 1831"/>
                <a:gd name="T77" fmla="*/ 486 h 493"/>
                <a:gd name="T78" fmla="*/ 4 w 1831"/>
                <a:gd name="T79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31" h="493">
                  <a:moveTo>
                    <a:pt x="4" y="481"/>
                  </a:moveTo>
                  <a:lnTo>
                    <a:pt x="1826" y="481"/>
                  </a:lnTo>
                  <a:lnTo>
                    <a:pt x="1826" y="493"/>
                  </a:lnTo>
                  <a:lnTo>
                    <a:pt x="4" y="493"/>
                  </a:lnTo>
                  <a:lnTo>
                    <a:pt x="4" y="481"/>
                  </a:lnTo>
                  <a:close/>
                  <a:moveTo>
                    <a:pt x="1831" y="486"/>
                  </a:moveTo>
                  <a:lnTo>
                    <a:pt x="1831" y="493"/>
                  </a:lnTo>
                  <a:lnTo>
                    <a:pt x="1826" y="493"/>
                  </a:lnTo>
                  <a:lnTo>
                    <a:pt x="1826" y="486"/>
                  </a:lnTo>
                  <a:lnTo>
                    <a:pt x="1831" y="486"/>
                  </a:lnTo>
                  <a:close/>
                  <a:moveTo>
                    <a:pt x="1821" y="486"/>
                  </a:moveTo>
                  <a:lnTo>
                    <a:pt x="1821" y="5"/>
                  </a:lnTo>
                  <a:lnTo>
                    <a:pt x="1831" y="5"/>
                  </a:lnTo>
                  <a:lnTo>
                    <a:pt x="1831" y="486"/>
                  </a:lnTo>
                  <a:lnTo>
                    <a:pt x="1821" y="486"/>
                  </a:lnTo>
                  <a:close/>
                  <a:moveTo>
                    <a:pt x="1826" y="0"/>
                  </a:moveTo>
                  <a:lnTo>
                    <a:pt x="1831" y="0"/>
                  </a:lnTo>
                  <a:lnTo>
                    <a:pt x="1831" y="5"/>
                  </a:lnTo>
                  <a:lnTo>
                    <a:pt x="1826" y="5"/>
                  </a:lnTo>
                  <a:lnTo>
                    <a:pt x="1826" y="0"/>
                  </a:lnTo>
                  <a:close/>
                  <a:moveTo>
                    <a:pt x="1826" y="10"/>
                  </a:moveTo>
                  <a:lnTo>
                    <a:pt x="4" y="10"/>
                  </a:lnTo>
                  <a:lnTo>
                    <a:pt x="4" y="0"/>
                  </a:lnTo>
                  <a:lnTo>
                    <a:pt x="1826" y="0"/>
                  </a:lnTo>
                  <a:lnTo>
                    <a:pt x="1826" y="10"/>
                  </a:lnTo>
                  <a:close/>
                  <a:moveTo>
                    <a:pt x="0" y="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5"/>
                  </a:lnTo>
                  <a:close/>
                  <a:moveTo>
                    <a:pt x="9" y="5"/>
                  </a:moveTo>
                  <a:lnTo>
                    <a:pt x="9" y="486"/>
                  </a:lnTo>
                  <a:lnTo>
                    <a:pt x="0" y="486"/>
                  </a:lnTo>
                  <a:lnTo>
                    <a:pt x="0" y="5"/>
                  </a:lnTo>
                  <a:lnTo>
                    <a:pt x="9" y="5"/>
                  </a:lnTo>
                  <a:close/>
                  <a:moveTo>
                    <a:pt x="4" y="493"/>
                  </a:moveTo>
                  <a:lnTo>
                    <a:pt x="0" y="493"/>
                  </a:lnTo>
                  <a:lnTo>
                    <a:pt x="0" y="486"/>
                  </a:lnTo>
                  <a:lnTo>
                    <a:pt x="4" y="486"/>
                  </a:lnTo>
                  <a:lnTo>
                    <a:pt x="4" y="493"/>
                  </a:lnTo>
                  <a:close/>
                </a:path>
              </a:pathLst>
            </a:cu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794" y="2963"/>
              <a:ext cx="14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Матрица комплексного учета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3268" y="3068"/>
              <a:ext cx="47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и оценки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2901" y="3173"/>
              <a:ext cx="118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в денежных показателях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2901" y="3269"/>
              <a:ext cx="1160" cy="4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4452" y="2648"/>
              <a:ext cx="1247" cy="897"/>
            </a:xfrm>
            <a:prstGeom prst="rect">
              <a:avLst/>
            </a:pr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6"/>
            <p:cNvSpPr>
              <a:spLocks noEditPoints="1"/>
            </p:cNvSpPr>
            <p:nvPr/>
          </p:nvSpPr>
          <p:spPr bwMode="auto">
            <a:xfrm>
              <a:off x="4447" y="2644"/>
              <a:ext cx="1258" cy="906"/>
            </a:xfrm>
            <a:custGeom>
              <a:avLst/>
              <a:gdLst>
                <a:gd name="T0" fmla="*/ 5 w 1258"/>
                <a:gd name="T1" fmla="*/ 896 h 906"/>
                <a:gd name="T2" fmla="*/ 1252 w 1258"/>
                <a:gd name="T3" fmla="*/ 896 h 906"/>
                <a:gd name="T4" fmla="*/ 1252 w 1258"/>
                <a:gd name="T5" fmla="*/ 906 h 906"/>
                <a:gd name="T6" fmla="*/ 5 w 1258"/>
                <a:gd name="T7" fmla="*/ 906 h 906"/>
                <a:gd name="T8" fmla="*/ 5 w 1258"/>
                <a:gd name="T9" fmla="*/ 896 h 906"/>
                <a:gd name="T10" fmla="*/ 1258 w 1258"/>
                <a:gd name="T11" fmla="*/ 901 h 906"/>
                <a:gd name="T12" fmla="*/ 1258 w 1258"/>
                <a:gd name="T13" fmla="*/ 906 h 906"/>
                <a:gd name="T14" fmla="*/ 1252 w 1258"/>
                <a:gd name="T15" fmla="*/ 906 h 906"/>
                <a:gd name="T16" fmla="*/ 1252 w 1258"/>
                <a:gd name="T17" fmla="*/ 901 h 906"/>
                <a:gd name="T18" fmla="*/ 1258 w 1258"/>
                <a:gd name="T19" fmla="*/ 901 h 906"/>
                <a:gd name="T20" fmla="*/ 1247 w 1258"/>
                <a:gd name="T21" fmla="*/ 901 h 906"/>
                <a:gd name="T22" fmla="*/ 1247 w 1258"/>
                <a:gd name="T23" fmla="*/ 4 h 906"/>
                <a:gd name="T24" fmla="*/ 1258 w 1258"/>
                <a:gd name="T25" fmla="*/ 4 h 906"/>
                <a:gd name="T26" fmla="*/ 1258 w 1258"/>
                <a:gd name="T27" fmla="*/ 901 h 906"/>
                <a:gd name="T28" fmla="*/ 1247 w 1258"/>
                <a:gd name="T29" fmla="*/ 901 h 906"/>
                <a:gd name="T30" fmla="*/ 1252 w 1258"/>
                <a:gd name="T31" fmla="*/ 0 h 906"/>
                <a:gd name="T32" fmla="*/ 1258 w 1258"/>
                <a:gd name="T33" fmla="*/ 0 h 906"/>
                <a:gd name="T34" fmla="*/ 1258 w 1258"/>
                <a:gd name="T35" fmla="*/ 4 h 906"/>
                <a:gd name="T36" fmla="*/ 1252 w 1258"/>
                <a:gd name="T37" fmla="*/ 4 h 906"/>
                <a:gd name="T38" fmla="*/ 1252 w 1258"/>
                <a:gd name="T39" fmla="*/ 0 h 906"/>
                <a:gd name="T40" fmla="*/ 1252 w 1258"/>
                <a:gd name="T41" fmla="*/ 9 h 906"/>
                <a:gd name="T42" fmla="*/ 5 w 1258"/>
                <a:gd name="T43" fmla="*/ 9 h 906"/>
                <a:gd name="T44" fmla="*/ 5 w 1258"/>
                <a:gd name="T45" fmla="*/ 0 h 906"/>
                <a:gd name="T46" fmla="*/ 1252 w 1258"/>
                <a:gd name="T47" fmla="*/ 0 h 906"/>
                <a:gd name="T48" fmla="*/ 1252 w 1258"/>
                <a:gd name="T49" fmla="*/ 9 h 906"/>
                <a:gd name="T50" fmla="*/ 0 w 1258"/>
                <a:gd name="T51" fmla="*/ 4 h 906"/>
                <a:gd name="T52" fmla="*/ 0 w 1258"/>
                <a:gd name="T53" fmla="*/ 0 h 906"/>
                <a:gd name="T54" fmla="*/ 5 w 1258"/>
                <a:gd name="T55" fmla="*/ 0 h 906"/>
                <a:gd name="T56" fmla="*/ 5 w 1258"/>
                <a:gd name="T57" fmla="*/ 4 h 906"/>
                <a:gd name="T58" fmla="*/ 0 w 1258"/>
                <a:gd name="T59" fmla="*/ 4 h 906"/>
                <a:gd name="T60" fmla="*/ 10 w 1258"/>
                <a:gd name="T61" fmla="*/ 4 h 906"/>
                <a:gd name="T62" fmla="*/ 10 w 1258"/>
                <a:gd name="T63" fmla="*/ 901 h 906"/>
                <a:gd name="T64" fmla="*/ 0 w 1258"/>
                <a:gd name="T65" fmla="*/ 901 h 906"/>
                <a:gd name="T66" fmla="*/ 0 w 1258"/>
                <a:gd name="T67" fmla="*/ 4 h 906"/>
                <a:gd name="T68" fmla="*/ 10 w 1258"/>
                <a:gd name="T69" fmla="*/ 4 h 906"/>
                <a:gd name="T70" fmla="*/ 5 w 1258"/>
                <a:gd name="T71" fmla="*/ 906 h 906"/>
                <a:gd name="T72" fmla="*/ 0 w 1258"/>
                <a:gd name="T73" fmla="*/ 906 h 906"/>
                <a:gd name="T74" fmla="*/ 0 w 1258"/>
                <a:gd name="T75" fmla="*/ 901 h 906"/>
                <a:gd name="T76" fmla="*/ 5 w 1258"/>
                <a:gd name="T77" fmla="*/ 901 h 906"/>
                <a:gd name="T78" fmla="*/ 5 w 1258"/>
                <a:gd name="T79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8" h="906">
                  <a:moveTo>
                    <a:pt x="5" y="896"/>
                  </a:moveTo>
                  <a:lnTo>
                    <a:pt x="1252" y="896"/>
                  </a:lnTo>
                  <a:lnTo>
                    <a:pt x="1252" y="906"/>
                  </a:lnTo>
                  <a:lnTo>
                    <a:pt x="5" y="906"/>
                  </a:lnTo>
                  <a:lnTo>
                    <a:pt x="5" y="896"/>
                  </a:lnTo>
                  <a:close/>
                  <a:moveTo>
                    <a:pt x="1258" y="901"/>
                  </a:moveTo>
                  <a:lnTo>
                    <a:pt x="1258" y="906"/>
                  </a:lnTo>
                  <a:lnTo>
                    <a:pt x="1252" y="906"/>
                  </a:lnTo>
                  <a:lnTo>
                    <a:pt x="1252" y="901"/>
                  </a:lnTo>
                  <a:lnTo>
                    <a:pt x="1258" y="901"/>
                  </a:lnTo>
                  <a:close/>
                  <a:moveTo>
                    <a:pt x="1247" y="901"/>
                  </a:moveTo>
                  <a:lnTo>
                    <a:pt x="1247" y="4"/>
                  </a:lnTo>
                  <a:lnTo>
                    <a:pt x="1258" y="4"/>
                  </a:lnTo>
                  <a:lnTo>
                    <a:pt x="1258" y="901"/>
                  </a:lnTo>
                  <a:lnTo>
                    <a:pt x="1247" y="901"/>
                  </a:lnTo>
                  <a:close/>
                  <a:moveTo>
                    <a:pt x="1252" y="0"/>
                  </a:moveTo>
                  <a:lnTo>
                    <a:pt x="1258" y="0"/>
                  </a:lnTo>
                  <a:lnTo>
                    <a:pt x="1258" y="4"/>
                  </a:lnTo>
                  <a:lnTo>
                    <a:pt x="1252" y="4"/>
                  </a:lnTo>
                  <a:lnTo>
                    <a:pt x="1252" y="0"/>
                  </a:lnTo>
                  <a:close/>
                  <a:moveTo>
                    <a:pt x="1252" y="9"/>
                  </a:moveTo>
                  <a:lnTo>
                    <a:pt x="5" y="9"/>
                  </a:lnTo>
                  <a:lnTo>
                    <a:pt x="5" y="0"/>
                  </a:lnTo>
                  <a:lnTo>
                    <a:pt x="1252" y="0"/>
                  </a:lnTo>
                  <a:lnTo>
                    <a:pt x="1252" y="9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4"/>
                  </a:lnTo>
                  <a:close/>
                  <a:moveTo>
                    <a:pt x="10" y="4"/>
                  </a:moveTo>
                  <a:lnTo>
                    <a:pt x="10" y="901"/>
                  </a:lnTo>
                  <a:lnTo>
                    <a:pt x="0" y="901"/>
                  </a:lnTo>
                  <a:lnTo>
                    <a:pt x="0" y="4"/>
                  </a:lnTo>
                  <a:lnTo>
                    <a:pt x="10" y="4"/>
                  </a:lnTo>
                  <a:close/>
                  <a:moveTo>
                    <a:pt x="5" y="906"/>
                  </a:moveTo>
                  <a:lnTo>
                    <a:pt x="0" y="906"/>
                  </a:lnTo>
                  <a:lnTo>
                    <a:pt x="0" y="901"/>
                  </a:lnTo>
                  <a:lnTo>
                    <a:pt x="5" y="901"/>
                  </a:lnTo>
                  <a:lnTo>
                    <a:pt x="5" y="906"/>
                  </a:lnTo>
                  <a:close/>
                </a:path>
              </a:pathLst>
            </a:cu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4589" y="2685"/>
              <a:ext cx="111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Сводный анализ поли-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4589" y="2791"/>
              <a:ext cx="86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тики в природно-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4589" y="2896"/>
              <a:ext cx="10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ресурсном комплексе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5441" y="2896"/>
              <a:ext cx="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: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4687" y="3004"/>
              <a:ext cx="65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 на федеральном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5333" y="3005"/>
              <a:ext cx="3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 уровне;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>
              <a:off x="4690" y="3085"/>
              <a:ext cx="49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 в субъектах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5168" y="3085"/>
              <a:ext cx="49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 федерации;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4599" y="3165"/>
              <a:ext cx="77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 - на муниципальном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5362" y="3165"/>
              <a:ext cx="30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 уровне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4624" y="3004"/>
              <a:ext cx="7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-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4624" y="3081"/>
              <a:ext cx="7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-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reeform 79"/>
            <p:cNvSpPr>
              <a:spLocks noEditPoints="1"/>
            </p:cNvSpPr>
            <p:nvPr/>
          </p:nvSpPr>
          <p:spPr bwMode="auto">
            <a:xfrm>
              <a:off x="4589" y="2781"/>
              <a:ext cx="1061" cy="214"/>
            </a:xfrm>
            <a:custGeom>
              <a:avLst/>
              <a:gdLst>
                <a:gd name="T0" fmla="*/ 0 w 1061"/>
                <a:gd name="T1" fmla="*/ 0 h 214"/>
                <a:gd name="T2" fmla="*/ 1061 w 1061"/>
                <a:gd name="T3" fmla="*/ 0 h 214"/>
                <a:gd name="T4" fmla="*/ 1061 w 1061"/>
                <a:gd name="T5" fmla="*/ 4 h 214"/>
                <a:gd name="T6" fmla="*/ 0 w 1061"/>
                <a:gd name="T7" fmla="*/ 4 h 214"/>
                <a:gd name="T8" fmla="*/ 0 w 1061"/>
                <a:gd name="T9" fmla="*/ 0 h 214"/>
                <a:gd name="T10" fmla="*/ 0 w 1061"/>
                <a:gd name="T11" fmla="*/ 105 h 214"/>
                <a:gd name="T12" fmla="*/ 959 w 1061"/>
                <a:gd name="T13" fmla="*/ 105 h 214"/>
                <a:gd name="T14" fmla="*/ 959 w 1061"/>
                <a:gd name="T15" fmla="*/ 109 h 214"/>
                <a:gd name="T16" fmla="*/ 0 w 1061"/>
                <a:gd name="T17" fmla="*/ 109 h 214"/>
                <a:gd name="T18" fmla="*/ 0 w 1061"/>
                <a:gd name="T19" fmla="*/ 105 h 214"/>
                <a:gd name="T20" fmla="*/ 0 w 1061"/>
                <a:gd name="T21" fmla="*/ 211 h 214"/>
                <a:gd name="T22" fmla="*/ 852 w 1061"/>
                <a:gd name="T23" fmla="*/ 211 h 214"/>
                <a:gd name="T24" fmla="*/ 852 w 1061"/>
                <a:gd name="T25" fmla="*/ 214 h 214"/>
                <a:gd name="T26" fmla="*/ 0 w 1061"/>
                <a:gd name="T27" fmla="*/ 214 h 214"/>
                <a:gd name="T28" fmla="*/ 0 w 1061"/>
                <a:gd name="T29" fmla="*/ 21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1" h="214">
                  <a:moveTo>
                    <a:pt x="0" y="0"/>
                  </a:moveTo>
                  <a:lnTo>
                    <a:pt x="1061" y="0"/>
                  </a:lnTo>
                  <a:lnTo>
                    <a:pt x="1061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0" y="105"/>
                  </a:moveTo>
                  <a:lnTo>
                    <a:pt x="959" y="105"/>
                  </a:lnTo>
                  <a:lnTo>
                    <a:pt x="959" y="109"/>
                  </a:lnTo>
                  <a:lnTo>
                    <a:pt x="0" y="109"/>
                  </a:lnTo>
                  <a:lnTo>
                    <a:pt x="0" y="105"/>
                  </a:lnTo>
                  <a:close/>
                  <a:moveTo>
                    <a:pt x="0" y="211"/>
                  </a:moveTo>
                  <a:lnTo>
                    <a:pt x="852" y="211"/>
                  </a:lnTo>
                  <a:lnTo>
                    <a:pt x="852" y="214"/>
                  </a:lnTo>
                  <a:lnTo>
                    <a:pt x="0" y="214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2510" y="3633"/>
              <a:ext cx="589" cy="601"/>
            </a:xfrm>
            <a:custGeom>
              <a:avLst/>
              <a:gdLst>
                <a:gd name="T0" fmla="*/ 325 w 589"/>
                <a:gd name="T1" fmla="*/ 3 h 601"/>
                <a:gd name="T2" fmla="*/ 369 w 589"/>
                <a:gd name="T3" fmla="*/ 10 h 601"/>
                <a:gd name="T4" fmla="*/ 409 w 589"/>
                <a:gd name="T5" fmla="*/ 25 h 601"/>
                <a:gd name="T6" fmla="*/ 448 w 589"/>
                <a:gd name="T7" fmla="*/ 45 h 601"/>
                <a:gd name="T8" fmla="*/ 482 w 589"/>
                <a:gd name="T9" fmla="*/ 69 h 601"/>
                <a:gd name="T10" fmla="*/ 513 w 589"/>
                <a:gd name="T11" fmla="*/ 99 h 601"/>
                <a:gd name="T12" fmla="*/ 540 w 589"/>
                <a:gd name="T13" fmla="*/ 133 h 601"/>
                <a:gd name="T14" fmla="*/ 561 w 589"/>
                <a:gd name="T15" fmla="*/ 171 h 601"/>
                <a:gd name="T16" fmla="*/ 577 w 589"/>
                <a:gd name="T17" fmla="*/ 212 h 601"/>
                <a:gd name="T18" fmla="*/ 587 w 589"/>
                <a:gd name="T19" fmla="*/ 255 h 601"/>
                <a:gd name="T20" fmla="*/ 589 w 589"/>
                <a:gd name="T21" fmla="*/ 301 h 601"/>
                <a:gd name="T22" fmla="*/ 587 w 589"/>
                <a:gd name="T23" fmla="*/ 347 h 601"/>
                <a:gd name="T24" fmla="*/ 577 w 589"/>
                <a:gd name="T25" fmla="*/ 390 h 601"/>
                <a:gd name="T26" fmla="*/ 561 w 589"/>
                <a:gd name="T27" fmla="*/ 431 h 601"/>
                <a:gd name="T28" fmla="*/ 540 w 589"/>
                <a:gd name="T29" fmla="*/ 468 h 601"/>
                <a:gd name="T30" fmla="*/ 513 w 589"/>
                <a:gd name="T31" fmla="*/ 503 h 601"/>
                <a:gd name="T32" fmla="*/ 482 w 589"/>
                <a:gd name="T33" fmla="*/ 533 h 601"/>
                <a:gd name="T34" fmla="*/ 448 w 589"/>
                <a:gd name="T35" fmla="*/ 557 h 601"/>
                <a:gd name="T36" fmla="*/ 409 w 589"/>
                <a:gd name="T37" fmla="*/ 577 h 601"/>
                <a:gd name="T38" fmla="*/ 369 w 589"/>
                <a:gd name="T39" fmla="*/ 591 h 601"/>
                <a:gd name="T40" fmla="*/ 325 w 589"/>
                <a:gd name="T41" fmla="*/ 600 h 601"/>
                <a:gd name="T42" fmla="*/ 280 w 589"/>
                <a:gd name="T43" fmla="*/ 601 h 601"/>
                <a:gd name="T44" fmla="*/ 235 w 589"/>
                <a:gd name="T45" fmla="*/ 595 h 601"/>
                <a:gd name="T46" fmla="*/ 193 w 589"/>
                <a:gd name="T47" fmla="*/ 582 h 601"/>
                <a:gd name="T48" fmla="*/ 154 w 589"/>
                <a:gd name="T49" fmla="*/ 565 h 601"/>
                <a:gd name="T50" fmla="*/ 118 w 589"/>
                <a:gd name="T51" fmla="*/ 541 h 601"/>
                <a:gd name="T52" fmla="*/ 86 w 589"/>
                <a:gd name="T53" fmla="*/ 513 h 601"/>
                <a:gd name="T54" fmla="*/ 58 w 589"/>
                <a:gd name="T55" fmla="*/ 481 h 601"/>
                <a:gd name="T56" fmla="*/ 35 w 589"/>
                <a:gd name="T57" fmla="*/ 444 h 601"/>
                <a:gd name="T58" fmla="*/ 18 w 589"/>
                <a:gd name="T59" fmla="*/ 404 h 601"/>
                <a:gd name="T60" fmla="*/ 6 w 589"/>
                <a:gd name="T61" fmla="*/ 361 h 601"/>
                <a:gd name="T62" fmla="*/ 0 w 589"/>
                <a:gd name="T63" fmla="*/ 316 h 601"/>
                <a:gd name="T64" fmla="*/ 1 w 589"/>
                <a:gd name="T65" fmla="*/ 270 h 601"/>
                <a:gd name="T66" fmla="*/ 9 w 589"/>
                <a:gd name="T67" fmla="*/ 226 h 601"/>
                <a:gd name="T68" fmla="*/ 23 w 589"/>
                <a:gd name="T69" fmla="*/ 185 h 601"/>
                <a:gd name="T70" fmla="*/ 42 w 589"/>
                <a:gd name="T71" fmla="*/ 145 h 601"/>
                <a:gd name="T72" fmla="*/ 67 w 589"/>
                <a:gd name="T73" fmla="*/ 110 h 601"/>
                <a:gd name="T74" fmla="*/ 96 w 589"/>
                <a:gd name="T75" fmla="*/ 79 h 601"/>
                <a:gd name="T76" fmla="*/ 130 w 589"/>
                <a:gd name="T77" fmla="*/ 52 h 601"/>
                <a:gd name="T78" fmla="*/ 167 w 589"/>
                <a:gd name="T79" fmla="*/ 30 h 601"/>
                <a:gd name="T80" fmla="*/ 207 w 589"/>
                <a:gd name="T81" fmla="*/ 14 h 601"/>
                <a:gd name="T82" fmla="*/ 250 w 589"/>
                <a:gd name="T83" fmla="*/ 4 h 601"/>
                <a:gd name="T84" fmla="*/ 295 w 589"/>
                <a:gd name="T85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9" h="601">
                  <a:moveTo>
                    <a:pt x="295" y="0"/>
                  </a:moveTo>
                  <a:lnTo>
                    <a:pt x="310" y="1"/>
                  </a:lnTo>
                  <a:lnTo>
                    <a:pt x="325" y="3"/>
                  </a:lnTo>
                  <a:lnTo>
                    <a:pt x="340" y="4"/>
                  </a:lnTo>
                  <a:lnTo>
                    <a:pt x="354" y="6"/>
                  </a:lnTo>
                  <a:lnTo>
                    <a:pt x="369" y="10"/>
                  </a:lnTo>
                  <a:lnTo>
                    <a:pt x="382" y="14"/>
                  </a:lnTo>
                  <a:lnTo>
                    <a:pt x="396" y="19"/>
                  </a:lnTo>
                  <a:lnTo>
                    <a:pt x="409" y="25"/>
                  </a:lnTo>
                  <a:lnTo>
                    <a:pt x="423" y="30"/>
                  </a:lnTo>
                  <a:lnTo>
                    <a:pt x="436" y="37"/>
                  </a:lnTo>
                  <a:lnTo>
                    <a:pt x="448" y="45"/>
                  </a:lnTo>
                  <a:lnTo>
                    <a:pt x="460" y="52"/>
                  </a:lnTo>
                  <a:lnTo>
                    <a:pt x="471" y="61"/>
                  </a:lnTo>
                  <a:lnTo>
                    <a:pt x="482" y="69"/>
                  </a:lnTo>
                  <a:lnTo>
                    <a:pt x="493" y="79"/>
                  </a:lnTo>
                  <a:lnTo>
                    <a:pt x="503" y="89"/>
                  </a:lnTo>
                  <a:lnTo>
                    <a:pt x="513" y="99"/>
                  </a:lnTo>
                  <a:lnTo>
                    <a:pt x="522" y="110"/>
                  </a:lnTo>
                  <a:lnTo>
                    <a:pt x="531" y="121"/>
                  </a:lnTo>
                  <a:lnTo>
                    <a:pt x="540" y="133"/>
                  </a:lnTo>
                  <a:lnTo>
                    <a:pt x="547" y="145"/>
                  </a:lnTo>
                  <a:lnTo>
                    <a:pt x="554" y="157"/>
                  </a:lnTo>
                  <a:lnTo>
                    <a:pt x="561" y="171"/>
                  </a:lnTo>
                  <a:lnTo>
                    <a:pt x="566" y="185"/>
                  </a:lnTo>
                  <a:lnTo>
                    <a:pt x="572" y="198"/>
                  </a:lnTo>
                  <a:lnTo>
                    <a:pt x="577" y="212"/>
                  </a:lnTo>
                  <a:lnTo>
                    <a:pt x="581" y="226"/>
                  </a:lnTo>
                  <a:lnTo>
                    <a:pt x="585" y="240"/>
                  </a:lnTo>
                  <a:lnTo>
                    <a:pt x="587" y="255"/>
                  </a:lnTo>
                  <a:lnTo>
                    <a:pt x="588" y="270"/>
                  </a:lnTo>
                  <a:lnTo>
                    <a:pt x="589" y="285"/>
                  </a:lnTo>
                  <a:lnTo>
                    <a:pt x="589" y="301"/>
                  </a:lnTo>
                  <a:lnTo>
                    <a:pt x="589" y="316"/>
                  </a:lnTo>
                  <a:lnTo>
                    <a:pt x="588" y="331"/>
                  </a:lnTo>
                  <a:lnTo>
                    <a:pt x="587" y="347"/>
                  </a:lnTo>
                  <a:lnTo>
                    <a:pt x="585" y="361"/>
                  </a:lnTo>
                  <a:lnTo>
                    <a:pt x="581" y="375"/>
                  </a:lnTo>
                  <a:lnTo>
                    <a:pt x="577" y="390"/>
                  </a:lnTo>
                  <a:lnTo>
                    <a:pt x="572" y="404"/>
                  </a:lnTo>
                  <a:lnTo>
                    <a:pt x="566" y="418"/>
                  </a:lnTo>
                  <a:lnTo>
                    <a:pt x="561" y="431"/>
                  </a:lnTo>
                  <a:lnTo>
                    <a:pt x="554" y="444"/>
                  </a:lnTo>
                  <a:lnTo>
                    <a:pt x="547" y="456"/>
                  </a:lnTo>
                  <a:lnTo>
                    <a:pt x="540" y="468"/>
                  </a:lnTo>
                  <a:lnTo>
                    <a:pt x="531" y="481"/>
                  </a:lnTo>
                  <a:lnTo>
                    <a:pt x="522" y="492"/>
                  </a:lnTo>
                  <a:lnTo>
                    <a:pt x="513" y="503"/>
                  </a:lnTo>
                  <a:lnTo>
                    <a:pt x="503" y="513"/>
                  </a:lnTo>
                  <a:lnTo>
                    <a:pt x="493" y="523"/>
                  </a:lnTo>
                  <a:lnTo>
                    <a:pt x="482" y="533"/>
                  </a:lnTo>
                  <a:lnTo>
                    <a:pt x="471" y="541"/>
                  </a:lnTo>
                  <a:lnTo>
                    <a:pt x="460" y="550"/>
                  </a:lnTo>
                  <a:lnTo>
                    <a:pt x="448" y="557"/>
                  </a:lnTo>
                  <a:lnTo>
                    <a:pt x="436" y="565"/>
                  </a:lnTo>
                  <a:lnTo>
                    <a:pt x="423" y="571"/>
                  </a:lnTo>
                  <a:lnTo>
                    <a:pt x="409" y="577"/>
                  </a:lnTo>
                  <a:lnTo>
                    <a:pt x="396" y="582"/>
                  </a:lnTo>
                  <a:lnTo>
                    <a:pt x="382" y="587"/>
                  </a:lnTo>
                  <a:lnTo>
                    <a:pt x="369" y="591"/>
                  </a:lnTo>
                  <a:lnTo>
                    <a:pt x="354" y="595"/>
                  </a:lnTo>
                  <a:lnTo>
                    <a:pt x="340" y="597"/>
                  </a:lnTo>
                  <a:lnTo>
                    <a:pt x="325" y="600"/>
                  </a:lnTo>
                  <a:lnTo>
                    <a:pt x="310" y="601"/>
                  </a:lnTo>
                  <a:lnTo>
                    <a:pt x="295" y="601"/>
                  </a:lnTo>
                  <a:lnTo>
                    <a:pt x="280" y="601"/>
                  </a:lnTo>
                  <a:lnTo>
                    <a:pt x="265" y="600"/>
                  </a:lnTo>
                  <a:lnTo>
                    <a:pt x="250" y="597"/>
                  </a:lnTo>
                  <a:lnTo>
                    <a:pt x="235" y="595"/>
                  </a:lnTo>
                  <a:lnTo>
                    <a:pt x="222" y="591"/>
                  </a:lnTo>
                  <a:lnTo>
                    <a:pt x="207" y="587"/>
                  </a:lnTo>
                  <a:lnTo>
                    <a:pt x="193" y="582"/>
                  </a:lnTo>
                  <a:lnTo>
                    <a:pt x="180" y="577"/>
                  </a:lnTo>
                  <a:lnTo>
                    <a:pt x="167" y="571"/>
                  </a:lnTo>
                  <a:lnTo>
                    <a:pt x="154" y="565"/>
                  </a:lnTo>
                  <a:lnTo>
                    <a:pt x="142" y="557"/>
                  </a:lnTo>
                  <a:lnTo>
                    <a:pt x="130" y="550"/>
                  </a:lnTo>
                  <a:lnTo>
                    <a:pt x="118" y="541"/>
                  </a:lnTo>
                  <a:lnTo>
                    <a:pt x="107" y="533"/>
                  </a:lnTo>
                  <a:lnTo>
                    <a:pt x="96" y="523"/>
                  </a:lnTo>
                  <a:lnTo>
                    <a:pt x="86" y="513"/>
                  </a:lnTo>
                  <a:lnTo>
                    <a:pt x="77" y="503"/>
                  </a:lnTo>
                  <a:lnTo>
                    <a:pt x="67" y="492"/>
                  </a:lnTo>
                  <a:lnTo>
                    <a:pt x="58" y="481"/>
                  </a:lnTo>
                  <a:lnTo>
                    <a:pt x="50" y="468"/>
                  </a:lnTo>
                  <a:lnTo>
                    <a:pt x="42" y="456"/>
                  </a:lnTo>
                  <a:lnTo>
                    <a:pt x="35" y="444"/>
                  </a:lnTo>
                  <a:lnTo>
                    <a:pt x="29" y="431"/>
                  </a:lnTo>
                  <a:lnTo>
                    <a:pt x="23" y="418"/>
                  </a:lnTo>
                  <a:lnTo>
                    <a:pt x="18" y="404"/>
                  </a:lnTo>
                  <a:lnTo>
                    <a:pt x="13" y="390"/>
                  </a:lnTo>
                  <a:lnTo>
                    <a:pt x="9" y="375"/>
                  </a:lnTo>
                  <a:lnTo>
                    <a:pt x="6" y="361"/>
                  </a:lnTo>
                  <a:lnTo>
                    <a:pt x="3" y="347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1" y="270"/>
                  </a:lnTo>
                  <a:lnTo>
                    <a:pt x="3" y="255"/>
                  </a:lnTo>
                  <a:lnTo>
                    <a:pt x="6" y="240"/>
                  </a:lnTo>
                  <a:lnTo>
                    <a:pt x="9" y="226"/>
                  </a:lnTo>
                  <a:lnTo>
                    <a:pt x="13" y="212"/>
                  </a:lnTo>
                  <a:lnTo>
                    <a:pt x="18" y="198"/>
                  </a:lnTo>
                  <a:lnTo>
                    <a:pt x="23" y="185"/>
                  </a:lnTo>
                  <a:lnTo>
                    <a:pt x="29" y="171"/>
                  </a:lnTo>
                  <a:lnTo>
                    <a:pt x="35" y="157"/>
                  </a:lnTo>
                  <a:lnTo>
                    <a:pt x="42" y="145"/>
                  </a:lnTo>
                  <a:lnTo>
                    <a:pt x="50" y="133"/>
                  </a:lnTo>
                  <a:lnTo>
                    <a:pt x="58" y="121"/>
                  </a:lnTo>
                  <a:lnTo>
                    <a:pt x="67" y="110"/>
                  </a:lnTo>
                  <a:lnTo>
                    <a:pt x="77" y="99"/>
                  </a:lnTo>
                  <a:lnTo>
                    <a:pt x="86" y="89"/>
                  </a:lnTo>
                  <a:lnTo>
                    <a:pt x="96" y="79"/>
                  </a:lnTo>
                  <a:lnTo>
                    <a:pt x="107" y="69"/>
                  </a:lnTo>
                  <a:lnTo>
                    <a:pt x="118" y="61"/>
                  </a:lnTo>
                  <a:lnTo>
                    <a:pt x="130" y="52"/>
                  </a:lnTo>
                  <a:lnTo>
                    <a:pt x="142" y="45"/>
                  </a:lnTo>
                  <a:lnTo>
                    <a:pt x="154" y="37"/>
                  </a:lnTo>
                  <a:lnTo>
                    <a:pt x="167" y="30"/>
                  </a:lnTo>
                  <a:lnTo>
                    <a:pt x="180" y="25"/>
                  </a:lnTo>
                  <a:lnTo>
                    <a:pt x="193" y="19"/>
                  </a:lnTo>
                  <a:lnTo>
                    <a:pt x="207" y="14"/>
                  </a:lnTo>
                  <a:lnTo>
                    <a:pt x="222" y="10"/>
                  </a:lnTo>
                  <a:lnTo>
                    <a:pt x="235" y="6"/>
                  </a:lnTo>
                  <a:lnTo>
                    <a:pt x="250" y="4"/>
                  </a:lnTo>
                  <a:lnTo>
                    <a:pt x="265" y="3"/>
                  </a:lnTo>
                  <a:lnTo>
                    <a:pt x="280" y="1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C8D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2510" y="3633"/>
              <a:ext cx="589" cy="601"/>
            </a:xfrm>
            <a:custGeom>
              <a:avLst/>
              <a:gdLst>
                <a:gd name="T0" fmla="*/ 325 w 589"/>
                <a:gd name="T1" fmla="*/ 3 h 601"/>
                <a:gd name="T2" fmla="*/ 369 w 589"/>
                <a:gd name="T3" fmla="*/ 10 h 601"/>
                <a:gd name="T4" fmla="*/ 409 w 589"/>
                <a:gd name="T5" fmla="*/ 25 h 601"/>
                <a:gd name="T6" fmla="*/ 448 w 589"/>
                <a:gd name="T7" fmla="*/ 45 h 601"/>
                <a:gd name="T8" fmla="*/ 482 w 589"/>
                <a:gd name="T9" fmla="*/ 69 h 601"/>
                <a:gd name="T10" fmla="*/ 513 w 589"/>
                <a:gd name="T11" fmla="*/ 99 h 601"/>
                <a:gd name="T12" fmla="*/ 540 w 589"/>
                <a:gd name="T13" fmla="*/ 133 h 601"/>
                <a:gd name="T14" fmla="*/ 561 w 589"/>
                <a:gd name="T15" fmla="*/ 171 h 601"/>
                <a:gd name="T16" fmla="*/ 577 w 589"/>
                <a:gd name="T17" fmla="*/ 212 h 601"/>
                <a:gd name="T18" fmla="*/ 587 w 589"/>
                <a:gd name="T19" fmla="*/ 255 h 601"/>
                <a:gd name="T20" fmla="*/ 589 w 589"/>
                <a:gd name="T21" fmla="*/ 301 h 601"/>
                <a:gd name="T22" fmla="*/ 587 w 589"/>
                <a:gd name="T23" fmla="*/ 347 h 601"/>
                <a:gd name="T24" fmla="*/ 577 w 589"/>
                <a:gd name="T25" fmla="*/ 390 h 601"/>
                <a:gd name="T26" fmla="*/ 561 w 589"/>
                <a:gd name="T27" fmla="*/ 431 h 601"/>
                <a:gd name="T28" fmla="*/ 540 w 589"/>
                <a:gd name="T29" fmla="*/ 468 h 601"/>
                <a:gd name="T30" fmla="*/ 513 w 589"/>
                <a:gd name="T31" fmla="*/ 503 h 601"/>
                <a:gd name="T32" fmla="*/ 482 w 589"/>
                <a:gd name="T33" fmla="*/ 533 h 601"/>
                <a:gd name="T34" fmla="*/ 448 w 589"/>
                <a:gd name="T35" fmla="*/ 557 h 601"/>
                <a:gd name="T36" fmla="*/ 409 w 589"/>
                <a:gd name="T37" fmla="*/ 577 h 601"/>
                <a:gd name="T38" fmla="*/ 369 w 589"/>
                <a:gd name="T39" fmla="*/ 591 h 601"/>
                <a:gd name="T40" fmla="*/ 325 w 589"/>
                <a:gd name="T41" fmla="*/ 600 h 601"/>
                <a:gd name="T42" fmla="*/ 280 w 589"/>
                <a:gd name="T43" fmla="*/ 601 h 601"/>
                <a:gd name="T44" fmla="*/ 235 w 589"/>
                <a:gd name="T45" fmla="*/ 595 h 601"/>
                <a:gd name="T46" fmla="*/ 193 w 589"/>
                <a:gd name="T47" fmla="*/ 582 h 601"/>
                <a:gd name="T48" fmla="*/ 154 w 589"/>
                <a:gd name="T49" fmla="*/ 565 h 601"/>
                <a:gd name="T50" fmla="*/ 118 w 589"/>
                <a:gd name="T51" fmla="*/ 541 h 601"/>
                <a:gd name="T52" fmla="*/ 86 w 589"/>
                <a:gd name="T53" fmla="*/ 513 h 601"/>
                <a:gd name="T54" fmla="*/ 58 w 589"/>
                <a:gd name="T55" fmla="*/ 481 h 601"/>
                <a:gd name="T56" fmla="*/ 35 w 589"/>
                <a:gd name="T57" fmla="*/ 444 h 601"/>
                <a:gd name="T58" fmla="*/ 18 w 589"/>
                <a:gd name="T59" fmla="*/ 404 h 601"/>
                <a:gd name="T60" fmla="*/ 6 w 589"/>
                <a:gd name="T61" fmla="*/ 361 h 601"/>
                <a:gd name="T62" fmla="*/ 0 w 589"/>
                <a:gd name="T63" fmla="*/ 316 h 601"/>
                <a:gd name="T64" fmla="*/ 1 w 589"/>
                <a:gd name="T65" fmla="*/ 270 h 601"/>
                <a:gd name="T66" fmla="*/ 9 w 589"/>
                <a:gd name="T67" fmla="*/ 226 h 601"/>
                <a:gd name="T68" fmla="*/ 23 w 589"/>
                <a:gd name="T69" fmla="*/ 185 h 601"/>
                <a:gd name="T70" fmla="*/ 42 w 589"/>
                <a:gd name="T71" fmla="*/ 145 h 601"/>
                <a:gd name="T72" fmla="*/ 67 w 589"/>
                <a:gd name="T73" fmla="*/ 110 h 601"/>
                <a:gd name="T74" fmla="*/ 96 w 589"/>
                <a:gd name="T75" fmla="*/ 79 h 601"/>
                <a:gd name="T76" fmla="*/ 130 w 589"/>
                <a:gd name="T77" fmla="*/ 52 h 601"/>
                <a:gd name="T78" fmla="*/ 167 w 589"/>
                <a:gd name="T79" fmla="*/ 30 h 601"/>
                <a:gd name="T80" fmla="*/ 207 w 589"/>
                <a:gd name="T81" fmla="*/ 14 h 601"/>
                <a:gd name="T82" fmla="*/ 250 w 589"/>
                <a:gd name="T83" fmla="*/ 4 h 601"/>
                <a:gd name="T84" fmla="*/ 295 w 589"/>
                <a:gd name="T85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9" h="601">
                  <a:moveTo>
                    <a:pt x="295" y="0"/>
                  </a:moveTo>
                  <a:lnTo>
                    <a:pt x="310" y="1"/>
                  </a:lnTo>
                  <a:lnTo>
                    <a:pt x="325" y="3"/>
                  </a:lnTo>
                  <a:lnTo>
                    <a:pt x="340" y="4"/>
                  </a:lnTo>
                  <a:lnTo>
                    <a:pt x="354" y="6"/>
                  </a:lnTo>
                  <a:lnTo>
                    <a:pt x="369" y="10"/>
                  </a:lnTo>
                  <a:lnTo>
                    <a:pt x="382" y="14"/>
                  </a:lnTo>
                  <a:lnTo>
                    <a:pt x="396" y="19"/>
                  </a:lnTo>
                  <a:lnTo>
                    <a:pt x="409" y="25"/>
                  </a:lnTo>
                  <a:lnTo>
                    <a:pt x="423" y="30"/>
                  </a:lnTo>
                  <a:lnTo>
                    <a:pt x="436" y="37"/>
                  </a:lnTo>
                  <a:lnTo>
                    <a:pt x="448" y="45"/>
                  </a:lnTo>
                  <a:lnTo>
                    <a:pt x="460" y="52"/>
                  </a:lnTo>
                  <a:lnTo>
                    <a:pt x="471" y="61"/>
                  </a:lnTo>
                  <a:lnTo>
                    <a:pt x="482" y="69"/>
                  </a:lnTo>
                  <a:lnTo>
                    <a:pt x="493" y="79"/>
                  </a:lnTo>
                  <a:lnTo>
                    <a:pt x="503" y="89"/>
                  </a:lnTo>
                  <a:lnTo>
                    <a:pt x="513" y="99"/>
                  </a:lnTo>
                  <a:lnTo>
                    <a:pt x="522" y="110"/>
                  </a:lnTo>
                  <a:lnTo>
                    <a:pt x="531" y="121"/>
                  </a:lnTo>
                  <a:lnTo>
                    <a:pt x="540" y="133"/>
                  </a:lnTo>
                  <a:lnTo>
                    <a:pt x="547" y="145"/>
                  </a:lnTo>
                  <a:lnTo>
                    <a:pt x="554" y="157"/>
                  </a:lnTo>
                  <a:lnTo>
                    <a:pt x="561" y="171"/>
                  </a:lnTo>
                  <a:lnTo>
                    <a:pt x="566" y="185"/>
                  </a:lnTo>
                  <a:lnTo>
                    <a:pt x="572" y="198"/>
                  </a:lnTo>
                  <a:lnTo>
                    <a:pt x="577" y="212"/>
                  </a:lnTo>
                  <a:lnTo>
                    <a:pt x="581" y="226"/>
                  </a:lnTo>
                  <a:lnTo>
                    <a:pt x="585" y="240"/>
                  </a:lnTo>
                  <a:lnTo>
                    <a:pt x="587" y="255"/>
                  </a:lnTo>
                  <a:lnTo>
                    <a:pt x="588" y="270"/>
                  </a:lnTo>
                  <a:lnTo>
                    <a:pt x="589" y="285"/>
                  </a:lnTo>
                  <a:lnTo>
                    <a:pt x="589" y="301"/>
                  </a:lnTo>
                  <a:lnTo>
                    <a:pt x="589" y="316"/>
                  </a:lnTo>
                  <a:lnTo>
                    <a:pt x="588" y="331"/>
                  </a:lnTo>
                  <a:lnTo>
                    <a:pt x="587" y="347"/>
                  </a:lnTo>
                  <a:lnTo>
                    <a:pt x="585" y="361"/>
                  </a:lnTo>
                  <a:lnTo>
                    <a:pt x="581" y="375"/>
                  </a:lnTo>
                  <a:lnTo>
                    <a:pt x="577" y="390"/>
                  </a:lnTo>
                  <a:lnTo>
                    <a:pt x="572" y="404"/>
                  </a:lnTo>
                  <a:lnTo>
                    <a:pt x="566" y="418"/>
                  </a:lnTo>
                  <a:lnTo>
                    <a:pt x="561" y="431"/>
                  </a:lnTo>
                  <a:lnTo>
                    <a:pt x="554" y="444"/>
                  </a:lnTo>
                  <a:lnTo>
                    <a:pt x="547" y="456"/>
                  </a:lnTo>
                  <a:lnTo>
                    <a:pt x="540" y="468"/>
                  </a:lnTo>
                  <a:lnTo>
                    <a:pt x="531" y="481"/>
                  </a:lnTo>
                  <a:lnTo>
                    <a:pt x="522" y="492"/>
                  </a:lnTo>
                  <a:lnTo>
                    <a:pt x="513" y="503"/>
                  </a:lnTo>
                  <a:lnTo>
                    <a:pt x="503" y="513"/>
                  </a:lnTo>
                  <a:lnTo>
                    <a:pt x="493" y="523"/>
                  </a:lnTo>
                  <a:lnTo>
                    <a:pt x="482" y="533"/>
                  </a:lnTo>
                  <a:lnTo>
                    <a:pt x="471" y="541"/>
                  </a:lnTo>
                  <a:lnTo>
                    <a:pt x="460" y="550"/>
                  </a:lnTo>
                  <a:lnTo>
                    <a:pt x="448" y="557"/>
                  </a:lnTo>
                  <a:lnTo>
                    <a:pt x="436" y="565"/>
                  </a:lnTo>
                  <a:lnTo>
                    <a:pt x="423" y="571"/>
                  </a:lnTo>
                  <a:lnTo>
                    <a:pt x="409" y="577"/>
                  </a:lnTo>
                  <a:lnTo>
                    <a:pt x="396" y="582"/>
                  </a:lnTo>
                  <a:lnTo>
                    <a:pt x="382" y="587"/>
                  </a:lnTo>
                  <a:lnTo>
                    <a:pt x="369" y="591"/>
                  </a:lnTo>
                  <a:lnTo>
                    <a:pt x="354" y="595"/>
                  </a:lnTo>
                  <a:lnTo>
                    <a:pt x="340" y="597"/>
                  </a:lnTo>
                  <a:lnTo>
                    <a:pt x="325" y="600"/>
                  </a:lnTo>
                  <a:lnTo>
                    <a:pt x="310" y="601"/>
                  </a:lnTo>
                  <a:lnTo>
                    <a:pt x="295" y="601"/>
                  </a:lnTo>
                  <a:lnTo>
                    <a:pt x="280" y="601"/>
                  </a:lnTo>
                  <a:lnTo>
                    <a:pt x="265" y="600"/>
                  </a:lnTo>
                  <a:lnTo>
                    <a:pt x="250" y="597"/>
                  </a:lnTo>
                  <a:lnTo>
                    <a:pt x="235" y="595"/>
                  </a:lnTo>
                  <a:lnTo>
                    <a:pt x="222" y="591"/>
                  </a:lnTo>
                  <a:lnTo>
                    <a:pt x="207" y="587"/>
                  </a:lnTo>
                  <a:lnTo>
                    <a:pt x="193" y="582"/>
                  </a:lnTo>
                  <a:lnTo>
                    <a:pt x="180" y="577"/>
                  </a:lnTo>
                  <a:lnTo>
                    <a:pt x="167" y="571"/>
                  </a:lnTo>
                  <a:lnTo>
                    <a:pt x="154" y="565"/>
                  </a:lnTo>
                  <a:lnTo>
                    <a:pt x="142" y="557"/>
                  </a:lnTo>
                  <a:lnTo>
                    <a:pt x="130" y="550"/>
                  </a:lnTo>
                  <a:lnTo>
                    <a:pt x="118" y="541"/>
                  </a:lnTo>
                  <a:lnTo>
                    <a:pt x="107" y="533"/>
                  </a:lnTo>
                  <a:lnTo>
                    <a:pt x="96" y="523"/>
                  </a:lnTo>
                  <a:lnTo>
                    <a:pt x="86" y="513"/>
                  </a:lnTo>
                  <a:lnTo>
                    <a:pt x="77" y="503"/>
                  </a:lnTo>
                  <a:lnTo>
                    <a:pt x="67" y="492"/>
                  </a:lnTo>
                  <a:lnTo>
                    <a:pt x="58" y="481"/>
                  </a:lnTo>
                  <a:lnTo>
                    <a:pt x="50" y="468"/>
                  </a:lnTo>
                  <a:lnTo>
                    <a:pt x="42" y="456"/>
                  </a:lnTo>
                  <a:lnTo>
                    <a:pt x="35" y="444"/>
                  </a:lnTo>
                  <a:lnTo>
                    <a:pt x="29" y="431"/>
                  </a:lnTo>
                  <a:lnTo>
                    <a:pt x="23" y="418"/>
                  </a:lnTo>
                  <a:lnTo>
                    <a:pt x="18" y="404"/>
                  </a:lnTo>
                  <a:lnTo>
                    <a:pt x="13" y="390"/>
                  </a:lnTo>
                  <a:lnTo>
                    <a:pt x="9" y="375"/>
                  </a:lnTo>
                  <a:lnTo>
                    <a:pt x="6" y="361"/>
                  </a:lnTo>
                  <a:lnTo>
                    <a:pt x="3" y="347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1" y="270"/>
                  </a:lnTo>
                  <a:lnTo>
                    <a:pt x="3" y="255"/>
                  </a:lnTo>
                  <a:lnTo>
                    <a:pt x="6" y="240"/>
                  </a:lnTo>
                  <a:lnTo>
                    <a:pt x="9" y="226"/>
                  </a:lnTo>
                  <a:lnTo>
                    <a:pt x="13" y="212"/>
                  </a:lnTo>
                  <a:lnTo>
                    <a:pt x="18" y="198"/>
                  </a:lnTo>
                  <a:lnTo>
                    <a:pt x="23" y="185"/>
                  </a:lnTo>
                  <a:lnTo>
                    <a:pt x="29" y="171"/>
                  </a:lnTo>
                  <a:lnTo>
                    <a:pt x="35" y="157"/>
                  </a:lnTo>
                  <a:lnTo>
                    <a:pt x="42" y="145"/>
                  </a:lnTo>
                  <a:lnTo>
                    <a:pt x="50" y="133"/>
                  </a:lnTo>
                  <a:lnTo>
                    <a:pt x="58" y="121"/>
                  </a:lnTo>
                  <a:lnTo>
                    <a:pt x="67" y="110"/>
                  </a:lnTo>
                  <a:lnTo>
                    <a:pt x="77" y="99"/>
                  </a:lnTo>
                  <a:lnTo>
                    <a:pt x="86" y="89"/>
                  </a:lnTo>
                  <a:lnTo>
                    <a:pt x="96" y="79"/>
                  </a:lnTo>
                  <a:lnTo>
                    <a:pt x="107" y="69"/>
                  </a:lnTo>
                  <a:lnTo>
                    <a:pt x="118" y="61"/>
                  </a:lnTo>
                  <a:lnTo>
                    <a:pt x="130" y="52"/>
                  </a:lnTo>
                  <a:lnTo>
                    <a:pt x="142" y="45"/>
                  </a:lnTo>
                  <a:lnTo>
                    <a:pt x="154" y="37"/>
                  </a:lnTo>
                  <a:lnTo>
                    <a:pt x="167" y="30"/>
                  </a:lnTo>
                  <a:lnTo>
                    <a:pt x="180" y="25"/>
                  </a:lnTo>
                  <a:lnTo>
                    <a:pt x="193" y="19"/>
                  </a:lnTo>
                  <a:lnTo>
                    <a:pt x="207" y="14"/>
                  </a:lnTo>
                  <a:lnTo>
                    <a:pt x="222" y="10"/>
                  </a:lnTo>
                  <a:lnTo>
                    <a:pt x="235" y="6"/>
                  </a:lnTo>
                  <a:lnTo>
                    <a:pt x="250" y="4"/>
                  </a:lnTo>
                  <a:lnTo>
                    <a:pt x="265" y="3"/>
                  </a:lnTo>
                  <a:lnTo>
                    <a:pt x="280" y="1"/>
                  </a:lnTo>
                  <a:lnTo>
                    <a:pt x="295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3131" y="3633"/>
              <a:ext cx="591" cy="601"/>
            </a:xfrm>
            <a:custGeom>
              <a:avLst/>
              <a:gdLst>
                <a:gd name="T0" fmla="*/ 326 w 591"/>
                <a:gd name="T1" fmla="*/ 3 h 601"/>
                <a:gd name="T2" fmla="*/ 369 w 591"/>
                <a:gd name="T3" fmla="*/ 10 h 601"/>
                <a:gd name="T4" fmla="*/ 411 w 591"/>
                <a:gd name="T5" fmla="*/ 25 h 601"/>
                <a:gd name="T6" fmla="*/ 449 w 591"/>
                <a:gd name="T7" fmla="*/ 45 h 601"/>
                <a:gd name="T8" fmla="*/ 483 w 591"/>
                <a:gd name="T9" fmla="*/ 69 h 601"/>
                <a:gd name="T10" fmla="*/ 514 w 591"/>
                <a:gd name="T11" fmla="*/ 99 h 601"/>
                <a:gd name="T12" fmla="*/ 540 w 591"/>
                <a:gd name="T13" fmla="*/ 133 h 601"/>
                <a:gd name="T14" fmla="*/ 562 w 591"/>
                <a:gd name="T15" fmla="*/ 171 h 601"/>
                <a:gd name="T16" fmla="*/ 578 w 591"/>
                <a:gd name="T17" fmla="*/ 212 h 601"/>
                <a:gd name="T18" fmla="*/ 588 w 591"/>
                <a:gd name="T19" fmla="*/ 255 h 601"/>
                <a:gd name="T20" fmla="*/ 591 w 591"/>
                <a:gd name="T21" fmla="*/ 301 h 601"/>
                <a:gd name="T22" fmla="*/ 588 w 591"/>
                <a:gd name="T23" fmla="*/ 347 h 601"/>
                <a:gd name="T24" fmla="*/ 578 w 591"/>
                <a:gd name="T25" fmla="*/ 390 h 601"/>
                <a:gd name="T26" fmla="*/ 562 w 591"/>
                <a:gd name="T27" fmla="*/ 431 h 601"/>
                <a:gd name="T28" fmla="*/ 540 w 591"/>
                <a:gd name="T29" fmla="*/ 468 h 601"/>
                <a:gd name="T30" fmla="*/ 514 w 591"/>
                <a:gd name="T31" fmla="*/ 503 h 601"/>
                <a:gd name="T32" fmla="*/ 483 w 591"/>
                <a:gd name="T33" fmla="*/ 533 h 601"/>
                <a:gd name="T34" fmla="*/ 449 w 591"/>
                <a:gd name="T35" fmla="*/ 557 h 601"/>
                <a:gd name="T36" fmla="*/ 411 w 591"/>
                <a:gd name="T37" fmla="*/ 577 h 601"/>
                <a:gd name="T38" fmla="*/ 369 w 591"/>
                <a:gd name="T39" fmla="*/ 591 h 601"/>
                <a:gd name="T40" fmla="*/ 326 w 591"/>
                <a:gd name="T41" fmla="*/ 600 h 601"/>
                <a:gd name="T42" fmla="*/ 280 w 591"/>
                <a:gd name="T43" fmla="*/ 601 h 601"/>
                <a:gd name="T44" fmla="*/ 237 w 591"/>
                <a:gd name="T45" fmla="*/ 595 h 601"/>
                <a:gd name="T46" fmla="*/ 194 w 591"/>
                <a:gd name="T47" fmla="*/ 582 h 601"/>
                <a:gd name="T48" fmla="*/ 155 w 591"/>
                <a:gd name="T49" fmla="*/ 565 h 601"/>
                <a:gd name="T50" fmla="*/ 120 w 591"/>
                <a:gd name="T51" fmla="*/ 541 h 601"/>
                <a:gd name="T52" fmla="*/ 87 w 591"/>
                <a:gd name="T53" fmla="*/ 513 h 601"/>
                <a:gd name="T54" fmla="*/ 59 w 591"/>
                <a:gd name="T55" fmla="*/ 481 h 601"/>
                <a:gd name="T56" fmla="*/ 37 w 591"/>
                <a:gd name="T57" fmla="*/ 444 h 601"/>
                <a:gd name="T58" fmla="*/ 18 w 591"/>
                <a:gd name="T59" fmla="*/ 404 h 601"/>
                <a:gd name="T60" fmla="*/ 6 w 591"/>
                <a:gd name="T61" fmla="*/ 361 h 601"/>
                <a:gd name="T62" fmla="*/ 1 w 591"/>
                <a:gd name="T63" fmla="*/ 316 h 601"/>
                <a:gd name="T64" fmla="*/ 3 w 591"/>
                <a:gd name="T65" fmla="*/ 270 h 601"/>
                <a:gd name="T66" fmla="*/ 10 w 591"/>
                <a:gd name="T67" fmla="*/ 226 h 601"/>
                <a:gd name="T68" fmla="*/ 23 w 591"/>
                <a:gd name="T69" fmla="*/ 185 h 601"/>
                <a:gd name="T70" fmla="*/ 43 w 591"/>
                <a:gd name="T71" fmla="*/ 145 h 601"/>
                <a:gd name="T72" fmla="*/ 68 w 591"/>
                <a:gd name="T73" fmla="*/ 110 h 601"/>
                <a:gd name="T74" fmla="*/ 98 w 591"/>
                <a:gd name="T75" fmla="*/ 79 h 601"/>
                <a:gd name="T76" fmla="*/ 131 w 591"/>
                <a:gd name="T77" fmla="*/ 52 h 601"/>
                <a:gd name="T78" fmla="*/ 168 w 591"/>
                <a:gd name="T79" fmla="*/ 30 h 601"/>
                <a:gd name="T80" fmla="*/ 209 w 591"/>
                <a:gd name="T81" fmla="*/ 14 h 601"/>
                <a:gd name="T82" fmla="*/ 251 w 591"/>
                <a:gd name="T83" fmla="*/ 4 h 601"/>
                <a:gd name="T84" fmla="*/ 296 w 591"/>
                <a:gd name="T85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1" h="601">
                  <a:moveTo>
                    <a:pt x="296" y="0"/>
                  </a:moveTo>
                  <a:lnTo>
                    <a:pt x="311" y="1"/>
                  </a:lnTo>
                  <a:lnTo>
                    <a:pt x="326" y="3"/>
                  </a:lnTo>
                  <a:lnTo>
                    <a:pt x="340" y="4"/>
                  </a:lnTo>
                  <a:lnTo>
                    <a:pt x="355" y="6"/>
                  </a:lnTo>
                  <a:lnTo>
                    <a:pt x="369" y="10"/>
                  </a:lnTo>
                  <a:lnTo>
                    <a:pt x="383" y="14"/>
                  </a:lnTo>
                  <a:lnTo>
                    <a:pt x="397" y="19"/>
                  </a:lnTo>
                  <a:lnTo>
                    <a:pt x="411" y="25"/>
                  </a:lnTo>
                  <a:lnTo>
                    <a:pt x="423" y="30"/>
                  </a:lnTo>
                  <a:lnTo>
                    <a:pt x="436" y="37"/>
                  </a:lnTo>
                  <a:lnTo>
                    <a:pt x="449" y="45"/>
                  </a:lnTo>
                  <a:lnTo>
                    <a:pt x="461" y="52"/>
                  </a:lnTo>
                  <a:lnTo>
                    <a:pt x="472" y="61"/>
                  </a:lnTo>
                  <a:lnTo>
                    <a:pt x="483" y="69"/>
                  </a:lnTo>
                  <a:lnTo>
                    <a:pt x="494" y="79"/>
                  </a:lnTo>
                  <a:lnTo>
                    <a:pt x="505" y="89"/>
                  </a:lnTo>
                  <a:lnTo>
                    <a:pt x="514" y="99"/>
                  </a:lnTo>
                  <a:lnTo>
                    <a:pt x="523" y="110"/>
                  </a:lnTo>
                  <a:lnTo>
                    <a:pt x="533" y="121"/>
                  </a:lnTo>
                  <a:lnTo>
                    <a:pt x="540" y="133"/>
                  </a:lnTo>
                  <a:lnTo>
                    <a:pt x="549" y="145"/>
                  </a:lnTo>
                  <a:lnTo>
                    <a:pt x="555" y="157"/>
                  </a:lnTo>
                  <a:lnTo>
                    <a:pt x="562" y="171"/>
                  </a:lnTo>
                  <a:lnTo>
                    <a:pt x="568" y="185"/>
                  </a:lnTo>
                  <a:lnTo>
                    <a:pt x="573" y="198"/>
                  </a:lnTo>
                  <a:lnTo>
                    <a:pt x="578" y="212"/>
                  </a:lnTo>
                  <a:lnTo>
                    <a:pt x="581" y="226"/>
                  </a:lnTo>
                  <a:lnTo>
                    <a:pt x="585" y="240"/>
                  </a:lnTo>
                  <a:lnTo>
                    <a:pt x="588" y="255"/>
                  </a:lnTo>
                  <a:lnTo>
                    <a:pt x="590" y="270"/>
                  </a:lnTo>
                  <a:lnTo>
                    <a:pt x="590" y="285"/>
                  </a:lnTo>
                  <a:lnTo>
                    <a:pt x="591" y="301"/>
                  </a:lnTo>
                  <a:lnTo>
                    <a:pt x="590" y="316"/>
                  </a:lnTo>
                  <a:lnTo>
                    <a:pt x="590" y="331"/>
                  </a:lnTo>
                  <a:lnTo>
                    <a:pt x="588" y="347"/>
                  </a:lnTo>
                  <a:lnTo>
                    <a:pt x="585" y="361"/>
                  </a:lnTo>
                  <a:lnTo>
                    <a:pt x="581" y="375"/>
                  </a:lnTo>
                  <a:lnTo>
                    <a:pt x="578" y="390"/>
                  </a:lnTo>
                  <a:lnTo>
                    <a:pt x="573" y="404"/>
                  </a:lnTo>
                  <a:lnTo>
                    <a:pt x="568" y="418"/>
                  </a:lnTo>
                  <a:lnTo>
                    <a:pt x="562" y="431"/>
                  </a:lnTo>
                  <a:lnTo>
                    <a:pt x="555" y="444"/>
                  </a:lnTo>
                  <a:lnTo>
                    <a:pt x="549" y="456"/>
                  </a:lnTo>
                  <a:lnTo>
                    <a:pt x="540" y="468"/>
                  </a:lnTo>
                  <a:lnTo>
                    <a:pt x="533" y="481"/>
                  </a:lnTo>
                  <a:lnTo>
                    <a:pt x="523" y="492"/>
                  </a:lnTo>
                  <a:lnTo>
                    <a:pt x="514" y="503"/>
                  </a:lnTo>
                  <a:lnTo>
                    <a:pt x="505" y="513"/>
                  </a:lnTo>
                  <a:lnTo>
                    <a:pt x="494" y="523"/>
                  </a:lnTo>
                  <a:lnTo>
                    <a:pt x="483" y="533"/>
                  </a:lnTo>
                  <a:lnTo>
                    <a:pt x="472" y="541"/>
                  </a:lnTo>
                  <a:lnTo>
                    <a:pt x="461" y="550"/>
                  </a:lnTo>
                  <a:lnTo>
                    <a:pt x="449" y="557"/>
                  </a:lnTo>
                  <a:lnTo>
                    <a:pt x="436" y="565"/>
                  </a:lnTo>
                  <a:lnTo>
                    <a:pt x="423" y="571"/>
                  </a:lnTo>
                  <a:lnTo>
                    <a:pt x="411" y="577"/>
                  </a:lnTo>
                  <a:lnTo>
                    <a:pt x="397" y="582"/>
                  </a:lnTo>
                  <a:lnTo>
                    <a:pt x="383" y="587"/>
                  </a:lnTo>
                  <a:lnTo>
                    <a:pt x="369" y="591"/>
                  </a:lnTo>
                  <a:lnTo>
                    <a:pt x="355" y="595"/>
                  </a:lnTo>
                  <a:lnTo>
                    <a:pt x="340" y="597"/>
                  </a:lnTo>
                  <a:lnTo>
                    <a:pt x="326" y="600"/>
                  </a:lnTo>
                  <a:lnTo>
                    <a:pt x="311" y="601"/>
                  </a:lnTo>
                  <a:lnTo>
                    <a:pt x="296" y="601"/>
                  </a:lnTo>
                  <a:lnTo>
                    <a:pt x="280" y="601"/>
                  </a:lnTo>
                  <a:lnTo>
                    <a:pt x="266" y="600"/>
                  </a:lnTo>
                  <a:lnTo>
                    <a:pt x="251" y="597"/>
                  </a:lnTo>
                  <a:lnTo>
                    <a:pt x="237" y="595"/>
                  </a:lnTo>
                  <a:lnTo>
                    <a:pt x="222" y="591"/>
                  </a:lnTo>
                  <a:lnTo>
                    <a:pt x="209" y="587"/>
                  </a:lnTo>
                  <a:lnTo>
                    <a:pt x="194" y="582"/>
                  </a:lnTo>
                  <a:lnTo>
                    <a:pt x="181" y="577"/>
                  </a:lnTo>
                  <a:lnTo>
                    <a:pt x="168" y="571"/>
                  </a:lnTo>
                  <a:lnTo>
                    <a:pt x="155" y="565"/>
                  </a:lnTo>
                  <a:lnTo>
                    <a:pt x="143" y="557"/>
                  </a:lnTo>
                  <a:lnTo>
                    <a:pt x="131" y="550"/>
                  </a:lnTo>
                  <a:lnTo>
                    <a:pt x="120" y="541"/>
                  </a:lnTo>
                  <a:lnTo>
                    <a:pt x="109" y="533"/>
                  </a:lnTo>
                  <a:lnTo>
                    <a:pt x="98" y="523"/>
                  </a:lnTo>
                  <a:lnTo>
                    <a:pt x="87" y="513"/>
                  </a:lnTo>
                  <a:lnTo>
                    <a:pt x="77" y="503"/>
                  </a:lnTo>
                  <a:lnTo>
                    <a:pt x="68" y="492"/>
                  </a:lnTo>
                  <a:lnTo>
                    <a:pt x="59" y="481"/>
                  </a:lnTo>
                  <a:lnTo>
                    <a:pt x="51" y="468"/>
                  </a:lnTo>
                  <a:lnTo>
                    <a:pt x="43" y="456"/>
                  </a:lnTo>
                  <a:lnTo>
                    <a:pt x="37" y="444"/>
                  </a:lnTo>
                  <a:lnTo>
                    <a:pt x="29" y="431"/>
                  </a:lnTo>
                  <a:lnTo>
                    <a:pt x="23" y="418"/>
                  </a:lnTo>
                  <a:lnTo>
                    <a:pt x="18" y="404"/>
                  </a:lnTo>
                  <a:lnTo>
                    <a:pt x="14" y="390"/>
                  </a:lnTo>
                  <a:lnTo>
                    <a:pt x="10" y="375"/>
                  </a:lnTo>
                  <a:lnTo>
                    <a:pt x="6" y="361"/>
                  </a:lnTo>
                  <a:lnTo>
                    <a:pt x="4" y="347"/>
                  </a:lnTo>
                  <a:lnTo>
                    <a:pt x="3" y="331"/>
                  </a:lnTo>
                  <a:lnTo>
                    <a:pt x="1" y="316"/>
                  </a:lnTo>
                  <a:lnTo>
                    <a:pt x="0" y="301"/>
                  </a:lnTo>
                  <a:lnTo>
                    <a:pt x="1" y="285"/>
                  </a:lnTo>
                  <a:lnTo>
                    <a:pt x="3" y="270"/>
                  </a:lnTo>
                  <a:lnTo>
                    <a:pt x="4" y="255"/>
                  </a:lnTo>
                  <a:lnTo>
                    <a:pt x="6" y="240"/>
                  </a:lnTo>
                  <a:lnTo>
                    <a:pt x="10" y="226"/>
                  </a:lnTo>
                  <a:lnTo>
                    <a:pt x="14" y="212"/>
                  </a:lnTo>
                  <a:lnTo>
                    <a:pt x="18" y="198"/>
                  </a:lnTo>
                  <a:lnTo>
                    <a:pt x="23" y="185"/>
                  </a:lnTo>
                  <a:lnTo>
                    <a:pt x="29" y="171"/>
                  </a:lnTo>
                  <a:lnTo>
                    <a:pt x="37" y="157"/>
                  </a:lnTo>
                  <a:lnTo>
                    <a:pt x="43" y="145"/>
                  </a:lnTo>
                  <a:lnTo>
                    <a:pt x="51" y="133"/>
                  </a:lnTo>
                  <a:lnTo>
                    <a:pt x="59" y="121"/>
                  </a:lnTo>
                  <a:lnTo>
                    <a:pt x="68" y="110"/>
                  </a:lnTo>
                  <a:lnTo>
                    <a:pt x="77" y="99"/>
                  </a:lnTo>
                  <a:lnTo>
                    <a:pt x="87" y="89"/>
                  </a:lnTo>
                  <a:lnTo>
                    <a:pt x="98" y="79"/>
                  </a:lnTo>
                  <a:lnTo>
                    <a:pt x="109" y="69"/>
                  </a:lnTo>
                  <a:lnTo>
                    <a:pt x="120" y="61"/>
                  </a:lnTo>
                  <a:lnTo>
                    <a:pt x="131" y="52"/>
                  </a:lnTo>
                  <a:lnTo>
                    <a:pt x="143" y="45"/>
                  </a:lnTo>
                  <a:lnTo>
                    <a:pt x="155" y="37"/>
                  </a:lnTo>
                  <a:lnTo>
                    <a:pt x="168" y="30"/>
                  </a:lnTo>
                  <a:lnTo>
                    <a:pt x="181" y="25"/>
                  </a:lnTo>
                  <a:lnTo>
                    <a:pt x="194" y="19"/>
                  </a:lnTo>
                  <a:lnTo>
                    <a:pt x="209" y="14"/>
                  </a:lnTo>
                  <a:lnTo>
                    <a:pt x="222" y="10"/>
                  </a:lnTo>
                  <a:lnTo>
                    <a:pt x="237" y="6"/>
                  </a:lnTo>
                  <a:lnTo>
                    <a:pt x="251" y="4"/>
                  </a:lnTo>
                  <a:lnTo>
                    <a:pt x="266" y="3"/>
                  </a:lnTo>
                  <a:lnTo>
                    <a:pt x="280" y="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C8D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3131" y="3633"/>
              <a:ext cx="591" cy="601"/>
            </a:xfrm>
            <a:custGeom>
              <a:avLst/>
              <a:gdLst>
                <a:gd name="T0" fmla="*/ 326 w 591"/>
                <a:gd name="T1" fmla="*/ 3 h 601"/>
                <a:gd name="T2" fmla="*/ 369 w 591"/>
                <a:gd name="T3" fmla="*/ 10 h 601"/>
                <a:gd name="T4" fmla="*/ 411 w 591"/>
                <a:gd name="T5" fmla="*/ 25 h 601"/>
                <a:gd name="T6" fmla="*/ 449 w 591"/>
                <a:gd name="T7" fmla="*/ 45 h 601"/>
                <a:gd name="T8" fmla="*/ 483 w 591"/>
                <a:gd name="T9" fmla="*/ 69 h 601"/>
                <a:gd name="T10" fmla="*/ 514 w 591"/>
                <a:gd name="T11" fmla="*/ 99 h 601"/>
                <a:gd name="T12" fmla="*/ 540 w 591"/>
                <a:gd name="T13" fmla="*/ 133 h 601"/>
                <a:gd name="T14" fmla="*/ 562 w 591"/>
                <a:gd name="T15" fmla="*/ 171 h 601"/>
                <a:gd name="T16" fmla="*/ 578 w 591"/>
                <a:gd name="T17" fmla="*/ 212 h 601"/>
                <a:gd name="T18" fmla="*/ 588 w 591"/>
                <a:gd name="T19" fmla="*/ 255 h 601"/>
                <a:gd name="T20" fmla="*/ 591 w 591"/>
                <a:gd name="T21" fmla="*/ 301 h 601"/>
                <a:gd name="T22" fmla="*/ 588 w 591"/>
                <a:gd name="T23" fmla="*/ 347 h 601"/>
                <a:gd name="T24" fmla="*/ 578 w 591"/>
                <a:gd name="T25" fmla="*/ 390 h 601"/>
                <a:gd name="T26" fmla="*/ 562 w 591"/>
                <a:gd name="T27" fmla="*/ 431 h 601"/>
                <a:gd name="T28" fmla="*/ 540 w 591"/>
                <a:gd name="T29" fmla="*/ 468 h 601"/>
                <a:gd name="T30" fmla="*/ 514 w 591"/>
                <a:gd name="T31" fmla="*/ 503 h 601"/>
                <a:gd name="T32" fmla="*/ 483 w 591"/>
                <a:gd name="T33" fmla="*/ 533 h 601"/>
                <a:gd name="T34" fmla="*/ 449 w 591"/>
                <a:gd name="T35" fmla="*/ 557 h 601"/>
                <a:gd name="T36" fmla="*/ 411 w 591"/>
                <a:gd name="T37" fmla="*/ 577 h 601"/>
                <a:gd name="T38" fmla="*/ 369 w 591"/>
                <a:gd name="T39" fmla="*/ 591 h 601"/>
                <a:gd name="T40" fmla="*/ 326 w 591"/>
                <a:gd name="T41" fmla="*/ 600 h 601"/>
                <a:gd name="T42" fmla="*/ 280 w 591"/>
                <a:gd name="T43" fmla="*/ 601 h 601"/>
                <a:gd name="T44" fmla="*/ 237 w 591"/>
                <a:gd name="T45" fmla="*/ 595 h 601"/>
                <a:gd name="T46" fmla="*/ 194 w 591"/>
                <a:gd name="T47" fmla="*/ 582 h 601"/>
                <a:gd name="T48" fmla="*/ 155 w 591"/>
                <a:gd name="T49" fmla="*/ 565 h 601"/>
                <a:gd name="T50" fmla="*/ 120 w 591"/>
                <a:gd name="T51" fmla="*/ 541 h 601"/>
                <a:gd name="T52" fmla="*/ 87 w 591"/>
                <a:gd name="T53" fmla="*/ 513 h 601"/>
                <a:gd name="T54" fmla="*/ 59 w 591"/>
                <a:gd name="T55" fmla="*/ 481 h 601"/>
                <a:gd name="T56" fmla="*/ 37 w 591"/>
                <a:gd name="T57" fmla="*/ 444 h 601"/>
                <a:gd name="T58" fmla="*/ 18 w 591"/>
                <a:gd name="T59" fmla="*/ 404 h 601"/>
                <a:gd name="T60" fmla="*/ 6 w 591"/>
                <a:gd name="T61" fmla="*/ 361 h 601"/>
                <a:gd name="T62" fmla="*/ 1 w 591"/>
                <a:gd name="T63" fmla="*/ 316 h 601"/>
                <a:gd name="T64" fmla="*/ 3 w 591"/>
                <a:gd name="T65" fmla="*/ 270 h 601"/>
                <a:gd name="T66" fmla="*/ 10 w 591"/>
                <a:gd name="T67" fmla="*/ 226 h 601"/>
                <a:gd name="T68" fmla="*/ 23 w 591"/>
                <a:gd name="T69" fmla="*/ 185 h 601"/>
                <a:gd name="T70" fmla="*/ 43 w 591"/>
                <a:gd name="T71" fmla="*/ 145 h 601"/>
                <a:gd name="T72" fmla="*/ 68 w 591"/>
                <a:gd name="T73" fmla="*/ 110 h 601"/>
                <a:gd name="T74" fmla="*/ 98 w 591"/>
                <a:gd name="T75" fmla="*/ 79 h 601"/>
                <a:gd name="T76" fmla="*/ 131 w 591"/>
                <a:gd name="T77" fmla="*/ 52 h 601"/>
                <a:gd name="T78" fmla="*/ 168 w 591"/>
                <a:gd name="T79" fmla="*/ 30 h 601"/>
                <a:gd name="T80" fmla="*/ 209 w 591"/>
                <a:gd name="T81" fmla="*/ 14 h 601"/>
                <a:gd name="T82" fmla="*/ 251 w 591"/>
                <a:gd name="T83" fmla="*/ 4 h 601"/>
                <a:gd name="T84" fmla="*/ 296 w 591"/>
                <a:gd name="T85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1" h="601">
                  <a:moveTo>
                    <a:pt x="296" y="0"/>
                  </a:moveTo>
                  <a:lnTo>
                    <a:pt x="311" y="1"/>
                  </a:lnTo>
                  <a:lnTo>
                    <a:pt x="326" y="3"/>
                  </a:lnTo>
                  <a:lnTo>
                    <a:pt x="340" y="4"/>
                  </a:lnTo>
                  <a:lnTo>
                    <a:pt x="355" y="6"/>
                  </a:lnTo>
                  <a:lnTo>
                    <a:pt x="369" y="10"/>
                  </a:lnTo>
                  <a:lnTo>
                    <a:pt x="383" y="14"/>
                  </a:lnTo>
                  <a:lnTo>
                    <a:pt x="397" y="19"/>
                  </a:lnTo>
                  <a:lnTo>
                    <a:pt x="411" y="25"/>
                  </a:lnTo>
                  <a:lnTo>
                    <a:pt x="423" y="30"/>
                  </a:lnTo>
                  <a:lnTo>
                    <a:pt x="436" y="37"/>
                  </a:lnTo>
                  <a:lnTo>
                    <a:pt x="449" y="45"/>
                  </a:lnTo>
                  <a:lnTo>
                    <a:pt x="461" y="52"/>
                  </a:lnTo>
                  <a:lnTo>
                    <a:pt x="472" y="61"/>
                  </a:lnTo>
                  <a:lnTo>
                    <a:pt x="483" y="69"/>
                  </a:lnTo>
                  <a:lnTo>
                    <a:pt x="494" y="79"/>
                  </a:lnTo>
                  <a:lnTo>
                    <a:pt x="505" y="89"/>
                  </a:lnTo>
                  <a:lnTo>
                    <a:pt x="514" y="99"/>
                  </a:lnTo>
                  <a:lnTo>
                    <a:pt x="523" y="110"/>
                  </a:lnTo>
                  <a:lnTo>
                    <a:pt x="533" y="121"/>
                  </a:lnTo>
                  <a:lnTo>
                    <a:pt x="540" y="133"/>
                  </a:lnTo>
                  <a:lnTo>
                    <a:pt x="549" y="145"/>
                  </a:lnTo>
                  <a:lnTo>
                    <a:pt x="555" y="157"/>
                  </a:lnTo>
                  <a:lnTo>
                    <a:pt x="562" y="171"/>
                  </a:lnTo>
                  <a:lnTo>
                    <a:pt x="568" y="185"/>
                  </a:lnTo>
                  <a:lnTo>
                    <a:pt x="573" y="198"/>
                  </a:lnTo>
                  <a:lnTo>
                    <a:pt x="578" y="212"/>
                  </a:lnTo>
                  <a:lnTo>
                    <a:pt x="581" y="226"/>
                  </a:lnTo>
                  <a:lnTo>
                    <a:pt x="585" y="240"/>
                  </a:lnTo>
                  <a:lnTo>
                    <a:pt x="588" y="255"/>
                  </a:lnTo>
                  <a:lnTo>
                    <a:pt x="590" y="270"/>
                  </a:lnTo>
                  <a:lnTo>
                    <a:pt x="590" y="285"/>
                  </a:lnTo>
                  <a:lnTo>
                    <a:pt x="591" y="301"/>
                  </a:lnTo>
                  <a:lnTo>
                    <a:pt x="590" y="316"/>
                  </a:lnTo>
                  <a:lnTo>
                    <a:pt x="590" y="331"/>
                  </a:lnTo>
                  <a:lnTo>
                    <a:pt x="588" y="347"/>
                  </a:lnTo>
                  <a:lnTo>
                    <a:pt x="585" y="361"/>
                  </a:lnTo>
                  <a:lnTo>
                    <a:pt x="581" y="375"/>
                  </a:lnTo>
                  <a:lnTo>
                    <a:pt x="578" y="390"/>
                  </a:lnTo>
                  <a:lnTo>
                    <a:pt x="573" y="404"/>
                  </a:lnTo>
                  <a:lnTo>
                    <a:pt x="568" y="418"/>
                  </a:lnTo>
                  <a:lnTo>
                    <a:pt x="562" y="431"/>
                  </a:lnTo>
                  <a:lnTo>
                    <a:pt x="555" y="444"/>
                  </a:lnTo>
                  <a:lnTo>
                    <a:pt x="549" y="456"/>
                  </a:lnTo>
                  <a:lnTo>
                    <a:pt x="540" y="468"/>
                  </a:lnTo>
                  <a:lnTo>
                    <a:pt x="533" y="481"/>
                  </a:lnTo>
                  <a:lnTo>
                    <a:pt x="523" y="492"/>
                  </a:lnTo>
                  <a:lnTo>
                    <a:pt x="514" y="503"/>
                  </a:lnTo>
                  <a:lnTo>
                    <a:pt x="505" y="513"/>
                  </a:lnTo>
                  <a:lnTo>
                    <a:pt x="494" y="523"/>
                  </a:lnTo>
                  <a:lnTo>
                    <a:pt x="483" y="533"/>
                  </a:lnTo>
                  <a:lnTo>
                    <a:pt x="472" y="541"/>
                  </a:lnTo>
                  <a:lnTo>
                    <a:pt x="461" y="550"/>
                  </a:lnTo>
                  <a:lnTo>
                    <a:pt x="449" y="557"/>
                  </a:lnTo>
                  <a:lnTo>
                    <a:pt x="436" y="565"/>
                  </a:lnTo>
                  <a:lnTo>
                    <a:pt x="423" y="571"/>
                  </a:lnTo>
                  <a:lnTo>
                    <a:pt x="411" y="577"/>
                  </a:lnTo>
                  <a:lnTo>
                    <a:pt x="397" y="582"/>
                  </a:lnTo>
                  <a:lnTo>
                    <a:pt x="383" y="587"/>
                  </a:lnTo>
                  <a:lnTo>
                    <a:pt x="369" y="591"/>
                  </a:lnTo>
                  <a:lnTo>
                    <a:pt x="355" y="595"/>
                  </a:lnTo>
                  <a:lnTo>
                    <a:pt x="340" y="597"/>
                  </a:lnTo>
                  <a:lnTo>
                    <a:pt x="326" y="600"/>
                  </a:lnTo>
                  <a:lnTo>
                    <a:pt x="311" y="601"/>
                  </a:lnTo>
                  <a:lnTo>
                    <a:pt x="296" y="601"/>
                  </a:lnTo>
                  <a:lnTo>
                    <a:pt x="280" y="601"/>
                  </a:lnTo>
                  <a:lnTo>
                    <a:pt x="266" y="600"/>
                  </a:lnTo>
                  <a:lnTo>
                    <a:pt x="251" y="597"/>
                  </a:lnTo>
                  <a:lnTo>
                    <a:pt x="237" y="595"/>
                  </a:lnTo>
                  <a:lnTo>
                    <a:pt x="222" y="591"/>
                  </a:lnTo>
                  <a:lnTo>
                    <a:pt x="209" y="587"/>
                  </a:lnTo>
                  <a:lnTo>
                    <a:pt x="194" y="582"/>
                  </a:lnTo>
                  <a:lnTo>
                    <a:pt x="181" y="577"/>
                  </a:lnTo>
                  <a:lnTo>
                    <a:pt x="168" y="571"/>
                  </a:lnTo>
                  <a:lnTo>
                    <a:pt x="155" y="565"/>
                  </a:lnTo>
                  <a:lnTo>
                    <a:pt x="143" y="557"/>
                  </a:lnTo>
                  <a:lnTo>
                    <a:pt x="131" y="550"/>
                  </a:lnTo>
                  <a:lnTo>
                    <a:pt x="120" y="541"/>
                  </a:lnTo>
                  <a:lnTo>
                    <a:pt x="109" y="533"/>
                  </a:lnTo>
                  <a:lnTo>
                    <a:pt x="98" y="523"/>
                  </a:lnTo>
                  <a:lnTo>
                    <a:pt x="87" y="513"/>
                  </a:lnTo>
                  <a:lnTo>
                    <a:pt x="77" y="503"/>
                  </a:lnTo>
                  <a:lnTo>
                    <a:pt x="68" y="492"/>
                  </a:lnTo>
                  <a:lnTo>
                    <a:pt x="59" y="481"/>
                  </a:lnTo>
                  <a:lnTo>
                    <a:pt x="51" y="468"/>
                  </a:lnTo>
                  <a:lnTo>
                    <a:pt x="43" y="456"/>
                  </a:lnTo>
                  <a:lnTo>
                    <a:pt x="37" y="444"/>
                  </a:lnTo>
                  <a:lnTo>
                    <a:pt x="29" y="431"/>
                  </a:lnTo>
                  <a:lnTo>
                    <a:pt x="23" y="418"/>
                  </a:lnTo>
                  <a:lnTo>
                    <a:pt x="18" y="404"/>
                  </a:lnTo>
                  <a:lnTo>
                    <a:pt x="14" y="390"/>
                  </a:lnTo>
                  <a:lnTo>
                    <a:pt x="10" y="375"/>
                  </a:lnTo>
                  <a:lnTo>
                    <a:pt x="6" y="361"/>
                  </a:lnTo>
                  <a:lnTo>
                    <a:pt x="4" y="347"/>
                  </a:lnTo>
                  <a:lnTo>
                    <a:pt x="3" y="331"/>
                  </a:lnTo>
                  <a:lnTo>
                    <a:pt x="1" y="316"/>
                  </a:lnTo>
                  <a:lnTo>
                    <a:pt x="0" y="301"/>
                  </a:lnTo>
                  <a:lnTo>
                    <a:pt x="1" y="285"/>
                  </a:lnTo>
                  <a:lnTo>
                    <a:pt x="3" y="270"/>
                  </a:lnTo>
                  <a:lnTo>
                    <a:pt x="4" y="255"/>
                  </a:lnTo>
                  <a:lnTo>
                    <a:pt x="6" y="240"/>
                  </a:lnTo>
                  <a:lnTo>
                    <a:pt x="10" y="226"/>
                  </a:lnTo>
                  <a:lnTo>
                    <a:pt x="14" y="212"/>
                  </a:lnTo>
                  <a:lnTo>
                    <a:pt x="18" y="198"/>
                  </a:lnTo>
                  <a:lnTo>
                    <a:pt x="23" y="185"/>
                  </a:lnTo>
                  <a:lnTo>
                    <a:pt x="29" y="171"/>
                  </a:lnTo>
                  <a:lnTo>
                    <a:pt x="37" y="157"/>
                  </a:lnTo>
                  <a:lnTo>
                    <a:pt x="43" y="145"/>
                  </a:lnTo>
                  <a:lnTo>
                    <a:pt x="51" y="133"/>
                  </a:lnTo>
                  <a:lnTo>
                    <a:pt x="59" y="121"/>
                  </a:lnTo>
                  <a:lnTo>
                    <a:pt x="68" y="110"/>
                  </a:lnTo>
                  <a:lnTo>
                    <a:pt x="77" y="99"/>
                  </a:lnTo>
                  <a:lnTo>
                    <a:pt x="87" y="89"/>
                  </a:lnTo>
                  <a:lnTo>
                    <a:pt x="98" y="79"/>
                  </a:lnTo>
                  <a:lnTo>
                    <a:pt x="109" y="69"/>
                  </a:lnTo>
                  <a:lnTo>
                    <a:pt x="120" y="61"/>
                  </a:lnTo>
                  <a:lnTo>
                    <a:pt x="131" y="52"/>
                  </a:lnTo>
                  <a:lnTo>
                    <a:pt x="143" y="45"/>
                  </a:lnTo>
                  <a:lnTo>
                    <a:pt x="155" y="37"/>
                  </a:lnTo>
                  <a:lnTo>
                    <a:pt x="168" y="30"/>
                  </a:lnTo>
                  <a:lnTo>
                    <a:pt x="181" y="25"/>
                  </a:lnTo>
                  <a:lnTo>
                    <a:pt x="194" y="19"/>
                  </a:lnTo>
                  <a:lnTo>
                    <a:pt x="209" y="14"/>
                  </a:lnTo>
                  <a:lnTo>
                    <a:pt x="222" y="10"/>
                  </a:lnTo>
                  <a:lnTo>
                    <a:pt x="237" y="6"/>
                  </a:lnTo>
                  <a:lnTo>
                    <a:pt x="251" y="4"/>
                  </a:lnTo>
                  <a:lnTo>
                    <a:pt x="266" y="3"/>
                  </a:lnTo>
                  <a:lnTo>
                    <a:pt x="280" y="1"/>
                  </a:lnTo>
                  <a:lnTo>
                    <a:pt x="296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3754" y="3633"/>
              <a:ext cx="590" cy="601"/>
            </a:xfrm>
            <a:custGeom>
              <a:avLst/>
              <a:gdLst>
                <a:gd name="T0" fmla="*/ 325 w 590"/>
                <a:gd name="T1" fmla="*/ 3 h 601"/>
                <a:gd name="T2" fmla="*/ 368 w 590"/>
                <a:gd name="T3" fmla="*/ 10 h 601"/>
                <a:gd name="T4" fmla="*/ 409 w 590"/>
                <a:gd name="T5" fmla="*/ 25 h 601"/>
                <a:gd name="T6" fmla="*/ 447 w 590"/>
                <a:gd name="T7" fmla="*/ 45 h 601"/>
                <a:gd name="T8" fmla="*/ 482 w 590"/>
                <a:gd name="T9" fmla="*/ 69 h 601"/>
                <a:gd name="T10" fmla="*/ 513 w 590"/>
                <a:gd name="T11" fmla="*/ 99 h 601"/>
                <a:gd name="T12" fmla="*/ 540 w 590"/>
                <a:gd name="T13" fmla="*/ 133 h 601"/>
                <a:gd name="T14" fmla="*/ 560 w 590"/>
                <a:gd name="T15" fmla="*/ 171 h 601"/>
                <a:gd name="T16" fmla="*/ 576 w 590"/>
                <a:gd name="T17" fmla="*/ 212 h 601"/>
                <a:gd name="T18" fmla="*/ 586 w 590"/>
                <a:gd name="T19" fmla="*/ 255 h 601"/>
                <a:gd name="T20" fmla="*/ 590 w 590"/>
                <a:gd name="T21" fmla="*/ 301 h 601"/>
                <a:gd name="T22" fmla="*/ 586 w 590"/>
                <a:gd name="T23" fmla="*/ 347 h 601"/>
                <a:gd name="T24" fmla="*/ 576 w 590"/>
                <a:gd name="T25" fmla="*/ 390 h 601"/>
                <a:gd name="T26" fmla="*/ 560 w 590"/>
                <a:gd name="T27" fmla="*/ 431 h 601"/>
                <a:gd name="T28" fmla="*/ 540 w 590"/>
                <a:gd name="T29" fmla="*/ 468 h 601"/>
                <a:gd name="T30" fmla="*/ 513 w 590"/>
                <a:gd name="T31" fmla="*/ 503 h 601"/>
                <a:gd name="T32" fmla="*/ 482 w 590"/>
                <a:gd name="T33" fmla="*/ 533 h 601"/>
                <a:gd name="T34" fmla="*/ 447 w 590"/>
                <a:gd name="T35" fmla="*/ 557 h 601"/>
                <a:gd name="T36" fmla="*/ 409 w 590"/>
                <a:gd name="T37" fmla="*/ 577 h 601"/>
                <a:gd name="T38" fmla="*/ 368 w 590"/>
                <a:gd name="T39" fmla="*/ 591 h 601"/>
                <a:gd name="T40" fmla="*/ 325 w 590"/>
                <a:gd name="T41" fmla="*/ 600 h 601"/>
                <a:gd name="T42" fmla="*/ 279 w 590"/>
                <a:gd name="T43" fmla="*/ 601 h 601"/>
                <a:gd name="T44" fmla="*/ 235 w 590"/>
                <a:gd name="T45" fmla="*/ 595 h 601"/>
                <a:gd name="T46" fmla="*/ 194 w 590"/>
                <a:gd name="T47" fmla="*/ 582 h 601"/>
                <a:gd name="T48" fmla="*/ 153 w 590"/>
                <a:gd name="T49" fmla="*/ 565 h 601"/>
                <a:gd name="T50" fmla="*/ 118 w 590"/>
                <a:gd name="T51" fmla="*/ 541 h 601"/>
                <a:gd name="T52" fmla="*/ 86 w 590"/>
                <a:gd name="T53" fmla="*/ 513 h 601"/>
                <a:gd name="T54" fmla="*/ 58 w 590"/>
                <a:gd name="T55" fmla="*/ 481 h 601"/>
                <a:gd name="T56" fmla="*/ 35 w 590"/>
                <a:gd name="T57" fmla="*/ 444 h 601"/>
                <a:gd name="T58" fmla="*/ 17 w 590"/>
                <a:gd name="T59" fmla="*/ 404 h 601"/>
                <a:gd name="T60" fmla="*/ 5 w 590"/>
                <a:gd name="T61" fmla="*/ 361 h 601"/>
                <a:gd name="T62" fmla="*/ 0 w 590"/>
                <a:gd name="T63" fmla="*/ 316 h 601"/>
                <a:gd name="T64" fmla="*/ 1 w 590"/>
                <a:gd name="T65" fmla="*/ 270 h 601"/>
                <a:gd name="T66" fmla="*/ 8 w 590"/>
                <a:gd name="T67" fmla="*/ 226 h 601"/>
                <a:gd name="T68" fmla="*/ 23 w 590"/>
                <a:gd name="T69" fmla="*/ 185 h 601"/>
                <a:gd name="T70" fmla="*/ 42 w 590"/>
                <a:gd name="T71" fmla="*/ 145 h 601"/>
                <a:gd name="T72" fmla="*/ 67 w 590"/>
                <a:gd name="T73" fmla="*/ 110 h 601"/>
                <a:gd name="T74" fmla="*/ 96 w 590"/>
                <a:gd name="T75" fmla="*/ 79 h 601"/>
                <a:gd name="T76" fmla="*/ 130 w 590"/>
                <a:gd name="T77" fmla="*/ 52 h 601"/>
                <a:gd name="T78" fmla="*/ 167 w 590"/>
                <a:gd name="T79" fmla="*/ 30 h 601"/>
                <a:gd name="T80" fmla="*/ 207 w 590"/>
                <a:gd name="T81" fmla="*/ 14 h 601"/>
                <a:gd name="T82" fmla="*/ 250 w 590"/>
                <a:gd name="T83" fmla="*/ 4 h 601"/>
                <a:gd name="T84" fmla="*/ 295 w 590"/>
                <a:gd name="T85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0" h="601">
                  <a:moveTo>
                    <a:pt x="295" y="0"/>
                  </a:moveTo>
                  <a:lnTo>
                    <a:pt x="309" y="1"/>
                  </a:lnTo>
                  <a:lnTo>
                    <a:pt x="325" y="3"/>
                  </a:lnTo>
                  <a:lnTo>
                    <a:pt x="340" y="4"/>
                  </a:lnTo>
                  <a:lnTo>
                    <a:pt x="354" y="6"/>
                  </a:lnTo>
                  <a:lnTo>
                    <a:pt x="368" y="10"/>
                  </a:lnTo>
                  <a:lnTo>
                    <a:pt x="382" y="14"/>
                  </a:lnTo>
                  <a:lnTo>
                    <a:pt x="396" y="19"/>
                  </a:lnTo>
                  <a:lnTo>
                    <a:pt x="409" y="25"/>
                  </a:lnTo>
                  <a:lnTo>
                    <a:pt x="423" y="30"/>
                  </a:lnTo>
                  <a:lnTo>
                    <a:pt x="435" y="37"/>
                  </a:lnTo>
                  <a:lnTo>
                    <a:pt x="447" y="45"/>
                  </a:lnTo>
                  <a:lnTo>
                    <a:pt x="459" y="52"/>
                  </a:lnTo>
                  <a:lnTo>
                    <a:pt x="471" y="61"/>
                  </a:lnTo>
                  <a:lnTo>
                    <a:pt x="482" y="69"/>
                  </a:lnTo>
                  <a:lnTo>
                    <a:pt x="493" y="79"/>
                  </a:lnTo>
                  <a:lnTo>
                    <a:pt x="503" y="89"/>
                  </a:lnTo>
                  <a:lnTo>
                    <a:pt x="513" y="99"/>
                  </a:lnTo>
                  <a:lnTo>
                    <a:pt x="523" y="110"/>
                  </a:lnTo>
                  <a:lnTo>
                    <a:pt x="531" y="121"/>
                  </a:lnTo>
                  <a:lnTo>
                    <a:pt x="540" y="133"/>
                  </a:lnTo>
                  <a:lnTo>
                    <a:pt x="547" y="145"/>
                  </a:lnTo>
                  <a:lnTo>
                    <a:pt x="554" y="157"/>
                  </a:lnTo>
                  <a:lnTo>
                    <a:pt x="560" y="171"/>
                  </a:lnTo>
                  <a:lnTo>
                    <a:pt x="566" y="185"/>
                  </a:lnTo>
                  <a:lnTo>
                    <a:pt x="571" y="198"/>
                  </a:lnTo>
                  <a:lnTo>
                    <a:pt x="576" y="212"/>
                  </a:lnTo>
                  <a:lnTo>
                    <a:pt x="580" y="226"/>
                  </a:lnTo>
                  <a:lnTo>
                    <a:pt x="584" y="240"/>
                  </a:lnTo>
                  <a:lnTo>
                    <a:pt x="586" y="255"/>
                  </a:lnTo>
                  <a:lnTo>
                    <a:pt x="588" y="270"/>
                  </a:lnTo>
                  <a:lnTo>
                    <a:pt x="590" y="285"/>
                  </a:lnTo>
                  <a:lnTo>
                    <a:pt x="590" y="301"/>
                  </a:lnTo>
                  <a:lnTo>
                    <a:pt x="590" y="316"/>
                  </a:lnTo>
                  <a:lnTo>
                    <a:pt x="588" y="331"/>
                  </a:lnTo>
                  <a:lnTo>
                    <a:pt x="586" y="347"/>
                  </a:lnTo>
                  <a:lnTo>
                    <a:pt x="584" y="361"/>
                  </a:lnTo>
                  <a:lnTo>
                    <a:pt x="580" y="375"/>
                  </a:lnTo>
                  <a:lnTo>
                    <a:pt x="576" y="390"/>
                  </a:lnTo>
                  <a:lnTo>
                    <a:pt x="571" y="404"/>
                  </a:lnTo>
                  <a:lnTo>
                    <a:pt x="566" y="418"/>
                  </a:lnTo>
                  <a:lnTo>
                    <a:pt x="560" y="431"/>
                  </a:lnTo>
                  <a:lnTo>
                    <a:pt x="554" y="444"/>
                  </a:lnTo>
                  <a:lnTo>
                    <a:pt x="547" y="456"/>
                  </a:lnTo>
                  <a:lnTo>
                    <a:pt x="540" y="468"/>
                  </a:lnTo>
                  <a:lnTo>
                    <a:pt x="531" y="481"/>
                  </a:lnTo>
                  <a:lnTo>
                    <a:pt x="523" y="492"/>
                  </a:lnTo>
                  <a:lnTo>
                    <a:pt x="513" y="503"/>
                  </a:lnTo>
                  <a:lnTo>
                    <a:pt x="503" y="513"/>
                  </a:lnTo>
                  <a:lnTo>
                    <a:pt x="493" y="523"/>
                  </a:lnTo>
                  <a:lnTo>
                    <a:pt x="482" y="533"/>
                  </a:lnTo>
                  <a:lnTo>
                    <a:pt x="471" y="541"/>
                  </a:lnTo>
                  <a:lnTo>
                    <a:pt x="459" y="550"/>
                  </a:lnTo>
                  <a:lnTo>
                    <a:pt x="447" y="557"/>
                  </a:lnTo>
                  <a:lnTo>
                    <a:pt x="435" y="565"/>
                  </a:lnTo>
                  <a:lnTo>
                    <a:pt x="423" y="571"/>
                  </a:lnTo>
                  <a:lnTo>
                    <a:pt x="409" y="577"/>
                  </a:lnTo>
                  <a:lnTo>
                    <a:pt x="396" y="582"/>
                  </a:lnTo>
                  <a:lnTo>
                    <a:pt x="382" y="587"/>
                  </a:lnTo>
                  <a:lnTo>
                    <a:pt x="368" y="591"/>
                  </a:lnTo>
                  <a:lnTo>
                    <a:pt x="354" y="595"/>
                  </a:lnTo>
                  <a:lnTo>
                    <a:pt x="340" y="597"/>
                  </a:lnTo>
                  <a:lnTo>
                    <a:pt x="325" y="600"/>
                  </a:lnTo>
                  <a:lnTo>
                    <a:pt x="309" y="601"/>
                  </a:lnTo>
                  <a:lnTo>
                    <a:pt x="295" y="601"/>
                  </a:lnTo>
                  <a:lnTo>
                    <a:pt x="279" y="601"/>
                  </a:lnTo>
                  <a:lnTo>
                    <a:pt x="264" y="600"/>
                  </a:lnTo>
                  <a:lnTo>
                    <a:pt x="250" y="597"/>
                  </a:lnTo>
                  <a:lnTo>
                    <a:pt x="235" y="595"/>
                  </a:lnTo>
                  <a:lnTo>
                    <a:pt x="220" y="591"/>
                  </a:lnTo>
                  <a:lnTo>
                    <a:pt x="207" y="587"/>
                  </a:lnTo>
                  <a:lnTo>
                    <a:pt x="194" y="582"/>
                  </a:lnTo>
                  <a:lnTo>
                    <a:pt x="180" y="577"/>
                  </a:lnTo>
                  <a:lnTo>
                    <a:pt x="167" y="571"/>
                  </a:lnTo>
                  <a:lnTo>
                    <a:pt x="153" y="565"/>
                  </a:lnTo>
                  <a:lnTo>
                    <a:pt x="141" y="557"/>
                  </a:lnTo>
                  <a:lnTo>
                    <a:pt x="130" y="550"/>
                  </a:lnTo>
                  <a:lnTo>
                    <a:pt x="118" y="541"/>
                  </a:lnTo>
                  <a:lnTo>
                    <a:pt x="107" y="533"/>
                  </a:lnTo>
                  <a:lnTo>
                    <a:pt x="96" y="523"/>
                  </a:lnTo>
                  <a:lnTo>
                    <a:pt x="86" y="513"/>
                  </a:lnTo>
                  <a:lnTo>
                    <a:pt x="77" y="503"/>
                  </a:lnTo>
                  <a:lnTo>
                    <a:pt x="67" y="492"/>
                  </a:lnTo>
                  <a:lnTo>
                    <a:pt x="58" y="481"/>
                  </a:lnTo>
                  <a:lnTo>
                    <a:pt x="50" y="468"/>
                  </a:lnTo>
                  <a:lnTo>
                    <a:pt x="42" y="456"/>
                  </a:lnTo>
                  <a:lnTo>
                    <a:pt x="35" y="444"/>
                  </a:lnTo>
                  <a:lnTo>
                    <a:pt x="29" y="431"/>
                  </a:lnTo>
                  <a:lnTo>
                    <a:pt x="23" y="418"/>
                  </a:lnTo>
                  <a:lnTo>
                    <a:pt x="17" y="404"/>
                  </a:lnTo>
                  <a:lnTo>
                    <a:pt x="12" y="390"/>
                  </a:lnTo>
                  <a:lnTo>
                    <a:pt x="8" y="375"/>
                  </a:lnTo>
                  <a:lnTo>
                    <a:pt x="5" y="361"/>
                  </a:lnTo>
                  <a:lnTo>
                    <a:pt x="2" y="347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1" y="270"/>
                  </a:lnTo>
                  <a:lnTo>
                    <a:pt x="2" y="255"/>
                  </a:lnTo>
                  <a:lnTo>
                    <a:pt x="5" y="240"/>
                  </a:lnTo>
                  <a:lnTo>
                    <a:pt x="8" y="226"/>
                  </a:lnTo>
                  <a:lnTo>
                    <a:pt x="12" y="212"/>
                  </a:lnTo>
                  <a:lnTo>
                    <a:pt x="17" y="198"/>
                  </a:lnTo>
                  <a:lnTo>
                    <a:pt x="23" y="185"/>
                  </a:lnTo>
                  <a:lnTo>
                    <a:pt x="29" y="171"/>
                  </a:lnTo>
                  <a:lnTo>
                    <a:pt x="35" y="157"/>
                  </a:lnTo>
                  <a:lnTo>
                    <a:pt x="42" y="145"/>
                  </a:lnTo>
                  <a:lnTo>
                    <a:pt x="50" y="133"/>
                  </a:lnTo>
                  <a:lnTo>
                    <a:pt x="58" y="121"/>
                  </a:lnTo>
                  <a:lnTo>
                    <a:pt x="67" y="110"/>
                  </a:lnTo>
                  <a:lnTo>
                    <a:pt x="77" y="99"/>
                  </a:lnTo>
                  <a:lnTo>
                    <a:pt x="86" y="89"/>
                  </a:lnTo>
                  <a:lnTo>
                    <a:pt x="96" y="79"/>
                  </a:lnTo>
                  <a:lnTo>
                    <a:pt x="107" y="69"/>
                  </a:lnTo>
                  <a:lnTo>
                    <a:pt x="118" y="61"/>
                  </a:lnTo>
                  <a:lnTo>
                    <a:pt x="130" y="52"/>
                  </a:lnTo>
                  <a:lnTo>
                    <a:pt x="141" y="45"/>
                  </a:lnTo>
                  <a:lnTo>
                    <a:pt x="153" y="37"/>
                  </a:lnTo>
                  <a:lnTo>
                    <a:pt x="167" y="30"/>
                  </a:lnTo>
                  <a:lnTo>
                    <a:pt x="180" y="25"/>
                  </a:lnTo>
                  <a:lnTo>
                    <a:pt x="194" y="19"/>
                  </a:lnTo>
                  <a:lnTo>
                    <a:pt x="207" y="14"/>
                  </a:lnTo>
                  <a:lnTo>
                    <a:pt x="220" y="10"/>
                  </a:lnTo>
                  <a:lnTo>
                    <a:pt x="235" y="6"/>
                  </a:lnTo>
                  <a:lnTo>
                    <a:pt x="250" y="4"/>
                  </a:lnTo>
                  <a:lnTo>
                    <a:pt x="264" y="3"/>
                  </a:lnTo>
                  <a:lnTo>
                    <a:pt x="279" y="1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C8D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3754" y="3633"/>
              <a:ext cx="590" cy="601"/>
            </a:xfrm>
            <a:custGeom>
              <a:avLst/>
              <a:gdLst>
                <a:gd name="T0" fmla="*/ 325 w 590"/>
                <a:gd name="T1" fmla="*/ 3 h 601"/>
                <a:gd name="T2" fmla="*/ 368 w 590"/>
                <a:gd name="T3" fmla="*/ 10 h 601"/>
                <a:gd name="T4" fmla="*/ 409 w 590"/>
                <a:gd name="T5" fmla="*/ 25 h 601"/>
                <a:gd name="T6" fmla="*/ 447 w 590"/>
                <a:gd name="T7" fmla="*/ 45 h 601"/>
                <a:gd name="T8" fmla="*/ 482 w 590"/>
                <a:gd name="T9" fmla="*/ 69 h 601"/>
                <a:gd name="T10" fmla="*/ 513 w 590"/>
                <a:gd name="T11" fmla="*/ 99 h 601"/>
                <a:gd name="T12" fmla="*/ 540 w 590"/>
                <a:gd name="T13" fmla="*/ 133 h 601"/>
                <a:gd name="T14" fmla="*/ 560 w 590"/>
                <a:gd name="T15" fmla="*/ 171 h 601"/>
                <a:gd name="T16" fmla="*/ 576 w 590"/>
                <a:gd name="T17" fmla="*/ 212 h 601"/>
                <a:gd name="T18" fmla="*/ 586 w 590"/>
                <a:gd name="T19" fmla="*/ 255 h 601"/>
                <a:gd name="T20" fmla="*/ 590 w 590"/>
                <a:gd name="T21" fmla="*/ 301 h 601"/>
                <a:gd name="T22" fmla="*/ 586 w 590"/>
                <a:gd name="T23" fmla="*/ 347 h 601"/>
                <a:gd name="T24" fmla="*/ 576 w 590"/>
                <a:gd name="T25" fmla="*/ 390 h 601"/>
                <a:gd name="T26" fmla="*/ 560 w 590"/>
                <a:gd name="T27" fmla="*/ 431 h 601"/>
                <a:gd name="T28" fmla="*/ 540 w 590"/>
                <a:gd name="T29" fmla="*/ 468 h 601"/>
                <a:gd name="T30" fmla="*/ 513 w 590"/>
                <a:gd name="T31" fmla="*/ 503 h 601"/>
                <a:gd name="T32" fmla="*/ 482 w 590"/>
                <a:gd name="T33" fmla="*/ 533 h 601"/>
                <a:gd name="T34" fmla="*/ 447 w 590"/>
                <a:gd name="T35" fmla="*/ 557 h 601"/>
                <a:gd name="T36" fmla="*/ 409 w 590"/>
                <a:gd name="T37" fmla="*/ 577 h 601"/>
                <a:gd name="T38" fmla="*/ 368 w 590"/>
                <a:gd name="T39" fmla="*/ 591 h 601"/>
                <a:gd name="T40" fmla="*/ 325 w 590"/>
                <a:gd name="T41" fmla="*/ 600 h 601"/>
                <a:gd name="T42" fmla="*/ 279 w 590"/>
                <a:gd name="T43" fmla="*/ 601 h 601"/>
                <a:gd name="T44" fmla="*/ 235 w 590"/>
                <a:gd name="T45" fmla="*/ 595 h 601"/>
                <a:gd name="T46" fmla="*/ 194 w 590"/>
                <a:gd name="T47" fmla="*/ 582 h 601"/>
                <a:gd name="T48" fmla="*/ 153 w 590"/>
                <a:gd name="T49" fmla="*/ 565 h 601"/>
                <a:gd name="T50" fmla="*/ 118 w 590"/>
                <a:gd name="T51" fmla="*/ 541 h 601"/>
                <a:gd name="T52" fmla="*/ 86 w 590"/>
                <a:gd name="T53" fmla="*/ 513 h 601"/>
                <a:gd name="T54" fmla="*/ 58 w 590"/>
                <a:gd name="T55" fmla="*/ 481 h 601"/>
                <a:gd name="T56" fmla="*/ 35 w 590"/>
                <a:gd name="T57" fmla="*/ 444 h 601"/>
                <a:gd name="T58" fmla="*/ 17 w 590"/>
                <a:gd name="T59" fmla="*/ 404 h 601"/>
                <a:gd name="T60" fmla="*/ 5 w 590"/>
                <a:gd name="T61" fmla="*/ 361 h 601"/>
                <a:gd name="T62" fmla="*/ 0 w 590"/>
                <a:gd name="T63" fmla="*/ 316 h 601"/>
                <a:gd name="T64" fmla="*/ 1 w 590"/>
                <a:gd name="T65" fmla="*/ 270 h 601"/>
                <a:gd name="T66" fmla="*/ 8 w 590"/>
                <a:gd name="T67" fmla="*/ 226 h 601"/>
                <a:gd name="T68" fmla="*/ 23 w 590"/>
                <a:gd name="T69" fmla="*/ 185 h 601"/>
                <a:gd name="T70" fmla="*/ 42 w 590"/>
                <a:gd name="T71" fmla="*/ 145 h 601"/>
                <a:gd name="T72" fmla="*/ 67 w 590"/>
                <a:gd name="T73" fmla="*/ 110 h 601"/>
                <a:gd name="T74" fmla="*/ 96 w 590"/>
                <a:gd name="T75" fmla="*/ 79 h 601"/>
                <a:gd name="T76" fmla="*/ 130 w 590"/>
                <a:gd name="T77" fmla="*/ 52 h 601"/>
                <a:gd name="T78" fmla="*/ 167 w 590"/>
                <a:gd name="T79" fmla="*/ 30 h 601"/>
                <a:gd name="T80" fmla="*/ 207 w 590"/>
                <a:gd name="T81" fmla="*/ 14 h 601"/>
                <a:gd name="T82" fmla="*/ 250 w 590"/>
                <a:gd name="T83" fmla="*/ 4 h 601"/>
                <a:gd name="T84" fmla="*/ 295 w 590"/>
                <a:gd name="T85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0" h="601">
                  <a:moveTo>
                    <a:pt x="295" y="0"/>
                  </a:moveTo>
                  <a:lnTo>
                    <a:pt x="309" y="1"/>
                  </a:lnTo>
                  <a:lnTo>
                    <a:pt x="325" y="3"/>
                  </a:lnTo>
                  <a:lnTo>
                    <a:pt x="340" y="4"/>
                  </a:lnTo>
                  <a:lnTo>
                    <a:pt x="354" y="6"/>
                  </a:lnTo>
                  <a:lnTo>
                    <a:pt x="368" y="10"/>
                  </a:lnTo>
                  <a:lnTo>
                    <a:pt x="382" y="14"/>
                  </a:lnTo>
                  <a:lnTo>
                    <a:pt x="396" y="19"/>
                  </a:lnTo>
                  <a:lnTo>
                    <a:pt x="409" y="25"/>
                  </a:lnTo>
                  <a:lnTo>
                    <a:pt x="423" y="30"/>
                  </a:lnTo>
                  <a:lnTo>
                    <a:pt x="435" y="37"/>
                  </a:lnTo>
                  <a:lnTo>
                    <a:pt x="447" y="45"/>
                  </a:lnTo>
                  <a:lnTo>
                    <a:pt x="459" y="52"/>
                  </a:lnTo>
                  <a:lnTo>
                    <a:pt x="471" y="61"/>
                  </a:lnTo>
                  <a:lnTo>
                    <a:pt x="482" y="69"/>
                  </a:lnTo>
                  <a:lnTo>
                    <a:pt x="493" y="79"/>
                  </a:lnTo>
                  <a:lnTo>
                    <a:pt x="503" y="89"/>
                  </a:lnTo>
                  <a:lnTo>
                    <a:pt x="513" y="99"/>
                  </a:lnTo>
                  <a:lnTo>
                    <a:pt x="523" y="110"/>
                  </a:lnTo>
                  <a:lnTo>
                    <a:pt x="531" y="121"/>
                  </a:lnTo>
                  <a:lnTo>
                    <a:pt x="540" y="133"/>
                  </a:lnTo>
                  <a:lnTo>
                    <a:pt x="547" y="145"/>
                  </a:lnTo>
                  <a:lnTo>
                    <a:pt x="554" y="157"/>
                  </a:lnTo>
                  <a:lnTo>
                    <a:pt x="560" y="171"/>
                  </a:lnTo>
                  <a:lnTo>
                    <a:pt x="566" y="185"/>
                  </a:lnTo>
                  <a:lnTo>
                    <a:pt x="571" y="198"/>
                  </a:lnTo>
                  <a:lnTo>
                    <a:pt x="576" y="212"/>
                  </a:lnTo>
                  <a:lnTo>
                    <a:pt x="580" y="226"/>
                  </a:lnTo>
                  <a:lnTo>
                    <a:pt x="584" y="240"/>
                  </a:lnTo>
                  <a:lnTo>
                    <a:pt x="586" y="255"/>
                  </a:lnTo>
                  <a:lnTo>
                    <a:pt x="588" y="270"/>
                  </a:lnTo>
                  <a:lnTo>
                    <a:pt x="590" y="285"/>
                  </a:lnTo>
                  <a:lnTo>
                    <a:pt x="590" y="301"/>
                  </a:lnTo>
                  <a:lnTo>
                    <a:pt x="590" y="316"/>
                  </a:lnTo>
                  <a:lnTo>
                    <a:pt x="588" y="331"/>
                  </a:lnTo>
                  <a:lnTo>
                    <a:pt x="586" y="347"/>
                  </a:lnTo>
                  <a:lnTo>
                    <a:pt x="584" y="361"/>
                  </a:lnTo>
                  <a:lnTo>
                    <a:pt x="580" y="375"/>
                  </a:lnTo>
                  <a:lnTo>
                    <a:pt x="576" y="390"/>
                  </a:lnTo>
                  <a:lnTo>
                    <a:pt x="571" y="404"/>
                  </a:lnTo>
                  <a:lnTo>
                    <a:pt x="566" y="418"/>
                  </a:lnTo>
                  <a:lnTo>
                    <a:pt x="560" y="431"/>
                  </a:lnTo>
                  <a:lnTo>
                    <a:pt x="554" y="444"/>
                  </a:lnTo>
                  <a:lnTo>
                    <a:pt x="547" y="456"/>
                  </a:lnTo>
                  <a:lnTo>
                    <a:pt x="540" y="468"/>
                  </a:lnTo>
                  <a:lnTo>
                    <a:pt x="531" y="481"/>
                  </a:lnTo>
                  <a:lnTo>
                    <a:pt x="523" y="492"/>
                  </a:lnTo>
                  <a:lnTo>
                    <a:pt x="513" y="503"/>
                  </a:lnTo>
                  <a:lnTo>
                    <a:pt x="503" y="513"/>
                  </a:lnTo>
                  <a:lnTo>
                    <a:pt x="493" y="523"/>
                  </a:lnTo>
                  <a:lnTo>
                    <a:pt x="482" y="533"/>
                  </a:lnTo>
                  <a:lnTo>
                    <a:pt x="471" y="541"/>
                  </a:lnTo>
                  <a:lnTo>
                    <a:pt x="459" y="550"/>
                  </a:lnTo>
                  <a:lnTo>
                    <a:pt x="447" y="557"/>
                  </a:lnTo>
                  <a:lnTo>
                    <a:pt x="435" y="565"/>
                  </a:lnTo>
                  <a:lnTo>
                    <a:pt x="423" y="571"/>
                  </a:lnTo>
                  <a:lnTo>
                    <a:pt x="409" y="577"/>
                  </a:lnTo>
                  <a:lnTo>
                    <a:pt x="396" y="582"/>
                  </a:lnTo>
                  <a:lnTo>
                    <a:pt x="382" y="587"/>
                  </a:lnTo>
                  <a:lnTo>
                    <a:pt x="368" y="591"/>
                  </a:lnTo>
                  <a:lnTo>
                    <a:pt x="354" y="595"/>
                  </a:lnTo>
                  <a:lnTo>
                    <a:pt x="340" y="597"/>
                  </a:lnTo>
                  <a:lnTo>
                    <a:pt x="325" y="600"/>
                  </a:lnTo>
                  <a:lnTo>
                    <a:pt x="309" y="601"/>
                  </a:lnTo>
                  <a:lnTo>
                    <a:pt x="295" y="601"/>
                  </a:lnTo>
                  <a:lnTo>
                    <a:pt x="279" y="601"/>
                  </a:lnTo>
                  <a:lnTo>
                    <a:pt x="264" y="600"/>
                  </a:lnTo>
                  <a:lnTo>
                    <a:pt x="250" y="597"/>
                  </a:lnTo>
                  <a:lnTo>
                    <a:pt x="235" y="595"/>
                  </a:lnTo>
                  <a:lnTo>
                    <a:pt x="220" y="591"/>
                  </a:lnTo>
                  <a:lnTo>
                    <a:pt x="207" y="587"/>
                  </a:lnTo>
                  <a:lnTo>
                    <a:pt x="194" y="582"/>
                  </a:lnTo>
                  <a:lnTo>
                    <a:pt x="180" y="577"/>
                  </a:lnTo>
                  <a:lnTo>
                    <a:pt x="167" y="571"/>
                  </a:lnTo>
                  <a:lnTo>
                    <a:pt x="153" y="565"/>
                  </a:lnTo>
                  <a:lnTo>
                    <a:pt x="141" y="557"/>
                  </a:lnTo>
                  <a:lnTo>
                    <a:pt x="130" y="550"/>
                  </a:lnTo>
                  <a:lnTo>
                    <a:pt x="118" y="541"/>
                  </a:lnTo>
                  <a:lnTo>
                    <a:pt x="107" y="533"/>
                  </a:lnTo>
                  <a:lnTo>
                    <a:pt x="96" y="523"/>
                  </a:lnTo>
                  <a:lnTo>
                    <a:pt x="86" y="513"/>
                  </a:lnTo>
                  <a:lnTo>
                    <a:pt x="77" y="503"/>
                  </a:lnTo>
                  <a:lnTo>
                    <a:pt x="67" y="492"/>
                  </a:lnTo>
                  <a:lnTo>
                    <a:pt x="58" y="481"/>
                  </a:lnTo>
                  <a:lnTo>
                    <a:pt x="50" y="468"/>
                  </a:lnTo>
                  <a:lnTo>
                    <a:pt x="42" y="456"/>
                  </a:lnTo>
                  <a:lnTo>
                    <a:pt x="35" y="444"/>
                  </a:lnTo>
                  <a:lnTo>
                    <a:pt x="29" y="431"/>
                  </a:lnTo>
                  <a:lnTo>
                    <a:pt x="23" y="418"/>
                  </a:lnTo>
                  <a:lnTo>
                    <a:pt x="17" y="404"/>
                  </a:lnTo>
                  <a:lnTo>
                    <a:pt x="12" y="390"/>
                  </a:lnTo>
                  <a:lnTo>
                    <a:pt x="8" y="375"/>
                  </a:lnTo>
                  <a:lnTo>
                    <a:pt x="5" y="361"/>
                  </a:lnTo>
                  <a:lnTo>
                    <a:pt x="2" y="347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1" y="270"/>
                  </a:lnTo>
                  <a:lnTo>
                    <a:pt x="2" y="255"/>
                  </a:lnTo>
                  <a:lnTo>
                    <a:pt x="5" y="240"/>
                  </a:lnTo>
                  <a:lnTo>
                    <a:pt x="8" y="226"/>
                  </a:lnTo>
                  <a:lnTo>
                    <a:pt x="12" y="212"/>
                  </a:lnTo>
                  <a:lnTo>
                    <a:pt x="17" y="198"/>
                  </a:lnTo>
                  <a:lnTo>
                    <a:pt x="23" y="185"/>
                  </a:lnTo>
                  <a:lnTo>
                    <a:pt x="29" y="171"/>
                  </a:lnTo>
                  <a:lnTo>
                    <a:pt x="35" y="157"/>
                  </a:lnTo>
                  <a:lnTo>
                    <a:pt x="42" y="145"/>
                  </a:lnTo>
                  <a:lnTo>
                    <a:pt x="50" y="133"/>
                  </a:lnTo>
                  <a:lnTo>
                    <a:pt x="58" y="121"/>
                  </a:lnTo>
                  <a:lnTo>
                    <a:pt x="67" y="110"/>
                  </a:lnTo>
                  <a:lnTo>
                    <a:pt x="77" y="99"/>
                  </a:lnTo>
                  <a:lnTo>
                    <a:pt x="86" y="89"/>
                  </a:lnTo>
                  <a:lnTo>
                    <a:pt x="96" y="79"/>
                  </a:lnTo>
                  <a:lnTo>
                    <a:pt x="107" y="69"/>
                  </a:lnTo>
                  <a:lnTo>
                    <a:pt x="118" y="61"/>
                  </a:lnTo>
                  <a:lnTo>
                    <a:pt x="130" y="52"/>
                  </a:lnTo>
                  <a:lnTo>
                    <a:pt x="141" y="45"/>
                  </a:lnTo>
                  <a:lnTo>
                    <a:pt x="153" y="37"/>
                  </a:lnTo>
                  <a:lnTo>
                    <a:pt x="167" y="30"/>
                  </a:lnTo>
                  <a:lnTo>
                    <a:pt x="180" y="25"/>
                  </a:lnTo>
                  <a:lnTo>
                    <a:pt x="194" y="19"/>
                  </a:lnTo>
                  <a:lnTo>
                    <a:pt x="207" y="14"/>
                  </a:lnTo>
                  <a:lnTo>
                    <a:pt x="220" y="10"/>
                  </a:lnTo>
                  <a:lnTo>
                    <a:pt x="235" y="6"/>
                  </a:lnTo>
                  <a:lnTo>
                    <a:pt x="250" y="4"/>
                  </a:lnTo>
                  <a:lnTo>
                    <a:pt x="264" y="3"/>
                  </a:lnTo>
                  <a:lnTo>
                    <a:pt x="279" y="1"/>
                  </a:lnTo>
                  <a:lnTo>
                    <a:pt x="295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2595" y="3850"/>
              <a:ext cx="458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Данные недро-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7"/>
            <p:cNvSpPr>
              <a:spLocks noChangeArrowheads="1"/>
            </p:cNvSpPr>
            <p:nvPr/>
          </p:nvSpPr>
          <p:spPr bwMode="auto">
            <a:xfrm>
              <a:off x="2604" y="3919"/>
              <a:ext cx="45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пользователей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88"/>
            <p:cNvSpPr>
              <a:spLocks noChangeArrowheads="1"/>
            </p:cNvSpPr>
            <p:nvPr/>
          </p:nvSpPr>
          <p:spPr bwMode="auto">
            <a:xfrm>
              <a:off x="3202" y="3774"/>
              <a:ext cx="48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Данные пользо-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89"/>
            <p:cNvSpPr>
              <a:spLocks noChangeArrowheads="1"/>
            </p:cNvSpPr>
            <p:nvPr/>
          </p:nvSpPr>
          <p:spPr bwMode="auto">
            <a:xfrm>
              <a:off x="3214" y="3844"/>
              <a:ext cx="47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вателей других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90"/>
            <p:cNvSpPr>
              <a:spLocks noChangeArrowheads="1"/>
            </p:cNvSpPr>
            <p:nvPr/>
          </p:nvSpPr>
          <p:spPr bwMode="auto">
            <a:xfrm>
              <a:off x="3182" y="3913"/>
              <a:ext cx="54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видов природных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1"/>
            <p:cNvSpPr>
              <a:spLocks noChangeArrowheads="1"/>
            </p:cNvSpPr>
            <p:nvPr/>
          </p:nvSpPr>
          <p:spPr bwMode="auto">
            <a:xfrm>
              <a:off x="3304" y="3982"/>
              <a:ext cx="28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ресурсов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92"/>
            <p:cNvSpPr>
              <a:spLocks noChangeArrowheads="1"/>
            </p:cNvSpPr>
            <p:nvPr/>
          </p:nvSpPr>
          <p:spPr bwMode="auto">
            <a:xfrm>
              <a:off x="3934" y="3684"/>
              <a:ext cx="26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Данные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93"/>
            <p:cNvSpPr>
              <a:spLocks noChangeArrowheads="1"/>
            </p:cNvSpPr>
            <p:nvPr/>
          </p:nvSpPr>
          <p:spPr bwMode="auto">
            <a:xfrm>
              <a:off x="3868" y="3753"/>
              <a:ext cx="40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финансовых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94"/>
            <p:cNvSpPr>
              <a:spLocks noChangeArrowheads="1"/>
            </p:cNvSpPr>
            <p:nvPr/>
          </p:nvSpPr>
          <p:spPr bwMode="auto">
            <a:xfrm>
              <a:off x="3889" y="3823"/>
              <a:ext cx="342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территори-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3812" y="3892"/>
              <a:ext cx="49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альных органов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96"/>
            <p:cNvSpPr>
              <a:spLocks noChangeArrowheads="1"/>
            </p:cNvSpPr>
            <p:nvPr/>
          </p:nvSpPr>
          <p:spPr bwMode="auto">
            <a:xfrm>
              <a:off x="3811" y="3961"/>
              <a:ext cx="47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(по использова-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97"/>
            <p:cNvSpPr>
              <a:spLocks noChangeArrowheads="1"/>
            </p:cNvSpPr>
            <p:nvPr/>
          </p:nvSpPr>
          <p:spPr bwMode="auto">
            <a:xfrm>
              <a:off x="3817" y="4031"/>
              <a:ext cx="48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нию природных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3903" y="4100"/>
              <a:ext cx="30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ресурсов)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99"/>
            <p:cNvSpPr>
              <a:spLocks noChangeArrowheads="1"/>
            </p:cNvSpPr>
            <p:nvPr/>
          </p:nvSpPr>
          <p:spPr bwMode="auto">
            <a:xfrm>
              <a:off x="164" y="3071"/>
              <a:ext cx="33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Формы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164" y="3165"/>
              <a:ext cx="51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построения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01"/>
            <p:cNvSpPr>
              <a:spLocks noChangeArrowheads="1"/>
            </p:cNvSpPr>
            <p:nvPr/>
          </p:nvSpPr>
          <p:spPr bwMode="auto">
            <a:xfrm>
              <a:off x="2392" y="3076"/>
              <a:ext cx="86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2443" y="3050"/>
              <a:ext cx="70" cy="62"/>
            </a:xfrm>
            <a:custGeom>
              <a:avLst/>
              <a:gdLst>
                <a:gd name="T0" fmla="*/ 70 w 70"/>
                <a:gd name="T1" fmla="*/ 31 h 62"/>
                <a:gd name="T2" fmla="*/ 0 w 70"/>
                <a:gd name="T3" fmla="*/ 0 h 62"/>
                <a:gd name="T4" fmla="*/ 0 w 70"/>
                <a:gd name="T5" fmla="*/ 0 h 62"/>
                <a:gd name="T6" fmla="*/ 1 w 70"/>
                <a:gd name="T7" fmla="*/ 2 h 62"/>
                <a:gd name="T8" fmla="*/ 1 w 70"/>
                <a:gd name="T9" fmla="*/ 5 h 62"/>
                <a:gd name="T10" fmla="*/ 2 w 70"/>
                <a:gd name="T11" fmla="*/ 6 h 62"/>
                <a:gd name="T12" fmla="*/ 3 w 70"/>
                <a:gd name="T13" fmla="*/ 8 h 62"/>
                <a:gd name="T14" fmla="*/ 3 w 70"/>
                <a:gd name="T15" fmla="*/ 10 h 62"/>
                <a:gd name="T16" fmla="*/ 5 w 70"/>
                <a:gd name="T17" fmla="*/ 12 h 62"/>
                <a:gd name="T18" fmla="*/ 5 w 70"/>
                <a:gd name="T19" fmla="*/ 13 h 62"/>
                <a:gd name="T20" fmla="*/ 5 w 70"/>
                <a:gd name="T21" fmla="*/ 16 h 62"/>
                <a:gd name="T22" fmla="*/ 6 w 70"/>
                <a:gd name="T23" fmla="*/ 18 h 62"/>
                <a:gd name="T24" fmla="*/ 6 w 70"/>
                <a:gd name="T25" fmla="*/ 20 h 62"/>
                <a:gd name="T26" fmla="*/ 6 w 70"/>
                <a:gd name="T27" fmla="*/ 22 h 62"/>
                <a:gd name="T28" fmla="*/ 7 w 70"/>
                <a:gd name="T29" fmla="*/ 23 h 62"/>
                <a:gd name="T30" fmla="*/ 7 w 70"/>
                <a:gd name="T31" fmla="*/ 26 h 62"/>
                <a:gd name="T32" fmla="*/ 7 w 70"/>
                <a:gd name="T33" fmla="*/ 27 h 62"/>
                <a:gd name="T34" fmla="*/ 7 w 70"/>
                <a:gd name="T35" fmla="*/ 29 h 62"/>
                <a:gd name="T36" fmla="*/ 7 w 70"/>
                <a:gd name="T37" fmla="*/ 31 h 62"/>
                <a:gd name="T38" fmla="*/ 7 w 70"/>
                <a:gd name="T39" fmla="*/ 33 h 62"/>
                <a:gd name="T40" fmla="*/ 7 w 70"/>
                <a:gd name="T41" fmla="*/ 36 h 62"/>
                <a:gd name="T42" fmla="*/ 7 w 70"/>
                <a:gd name="T43" fmla="*/ 37 h 62"/>
                <a:gd name="T44" fmla="*/ 7 w 70"/>
                <a:gd name="T45" fmla="*/ 39 h 62"/>
                <a:gd name="T46" fmla="*/ 6 w 70"/>
                <a:gd name="T47" fmla="*/ 41 h 62"/>
                <a:gd name="T48" fmla="*/ 6 w 70"/>
                <a:gd name="T49" fmla="*/ 43 h 62"/>
                <a:gd name="T50" fmla="*/ 6 w 70"/>
                <a:gd name="T51" fmla="*/ 44 h 62"/>
                <a:gd name="T52" fmla="*/ 5 w 70"/>
                <a:gd name="T53" fmla="*/ 47 h 62"/>
                <a:gd name="T54" fmla="*/ 5 w 70"/>
                <a:gd name="T55" fmla="*/ 49 h 62"/>
                <a:gd name="T56" fmla="*/ 5 w 70"/>
                <a:gd name="T57" fmla="*/ 51 h 62"/>
                <a:gd name="T58" fmla="*/ 3 w 70"/>
                <a:gd name="T59" fmla="*/ 53 h 62"/>
                <a:gd name="T60" fmla="*/ 3 w 70"/>
                <a:gd name="T61" fmla="*/ 54 h 62"/>
                <a:gd name="T62" fmla="*/ 2 w 70"/>
                <a:gd name="T63" fmla="*/ 57 h 62"/>
                <a:gd name="T64" fmla="*/ 1 w 70"/>
                <a:gd name="T65" fmla="*/ 58 h 62"/>
                <a:gd name="T66" fmla="*/ 1 w 70"/>
                <a:gd name="T67" fmla="*/ 60 h 62"/>
                <a:gd name="T68" fmla="*/ 0 w 70"/>
                <a:gd name="T69" fmla="*/ 62 h 62"/>
                <a:gd name="T70" fmla="*/ 70 w 70"/>
                <a:gd name="T71" fmla="*/ 31 h 62"/>
                <a:gd name="T72" fmla="*/ 70 w 70"/>
                <a:gd name="T73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62">
                  <a:moveTo>
                    <a:pt x="70" y="3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70" y="31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Rectangle 103"/>
            <p:cNvSpPr>
              <a:spLocks noChangeArrowheads="1"/>
            </p:cNvSpPr>
            <p:nvPr/>
          </p:nvSpPr>
          <p:spPr bwMode="auto">
            <a:xfrm>
              <a:off x="4330" y="3113"/>
              <a:ext cx="87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4381" y="3087"/>
              <a:ext cx="71" cy="63"/>
            </a:xfrm>
            <a:custGeom>
              <a:avLst/>
              <a:gdLst>
                <a:gd name="T0" fmla="*/ 71 w 71"/>
                <a:gd name="T1" fmla="*/ 31 h 63"/>
                <a:gd name="T2" fmla="*/ 0 w 71"/>
                <a:gd name="T3" fmla="*/ 0 h 63"/>
                <a:gd name="T4" fmla="*/ 0 w 71"/>
                <a:gd name="T5" fmla="*/ 0 h 63"/>
                <a:gd name="T6" fmla="*/ 0 w 71"/>
                <a:gd name="T7" fmla="*/ 2 h 63"/>
                <a:gd name="T8" fmla="*/ 2 w 71"/>
                <a:gd name="T9" fmla="*/ 5 h 63"/>
                <a:gd name="T10" fmla="*/ 3 w 71"/>
                <a:gd name="T11" fmla="*/ 6 h 63"/>
                <a:gd name="T12" fmla="*/ 3 w 71"/>
                <a:gd name="T13" fmla="*/ 9 h 63"/>
                <a:gd name="T14" fmla="*/ 4 w 71"/>
                <a:gd name="T15" fmla="*/ 10 h 63"/>
                <a:gd name="T16" fmla="*/ 5 w 71"/>
                <a:gd name="T17" fmla="*/ 12 h 63"/>
                <a:gd name="T18" fmla="*/ 5 w 71"/>
                <a:gd name="T19" fmla="*/ 14 h 63"/>
                <a:gd name="T20" fmla="*/ 5 w 71"/>
                <a:gd name="T21" fmla="*/ 16 h 63"/>
                <a:gd name="T22" fmla="*/ 6 w 71"/>
                <a:gd name="T23" fmla="*/ 19 h 63"/>
                <a:gd name="T24" fmla="*/ 6 w 71"/>
                <a:gd name="T25" fmla="*/ 20 h 63"/>
                <a:gd name="T26" fmla="*/ 6 w 71"/>
                <a:gd name="T27" fmla="*/ 22 h 63"/>
                <a:gd name="T28" fmla="*/ 8 w 71"/>
                <a:gd name="T29" fmla="*/ 23 h 63"/>
                <a:gd name="T30" fmla="*/ 8 w 71"/>
                <a:gd name="T31" fmla="*/ 26 h 63"/>
                <a:gd name="T32" fmla="*/ 8 w 71"/>
                <a:gd name="T33" fmla="*/ 27 h 63"/>
                <a:gd name="T34" fmla="*/ 8 w 71"/>
                <a:gd name="T35" fmla="*/ 30 h 63"/>
                <a:gd name="T36" fmla="*/ 8 w 71"/>
                <a:gd name="T37" fmla="*/ 31 h 63"/>
                <a:gd name="T38" fmla="*/ 8 w 71"/>
                <a:gd name="T39" fmla="*/ 33 h 63"/>
                <a:gd name="T40" fmla="*/ 8 w 71"/>
                <a:gd name="T41" fmla="*/ 36 h 63"/>
                <a:gd name="T42" fmla="*/ 8 w 71"/>
                <a:gd name="T43" fmla="*/ 37 h 63"/>
                <a:gd name="T44" fmla="*/ 8 w 71"/>
                <a:gd name="T45" fmla="*/ 40 h 63"/>
                <a:gd name="T46" fmla="*/ 6 w 71"/>
                <a:gd name="T47" fmla="*/ 41 h 63"/>
                <a:gd name="T48" fmla="*/ 6 w 71"/>
                <a:gd name="T49" fmla="*/ 43 h 63"/>
                <a:gd name="T50" fmla="*/ 6 w 71"/>
                <a:gd name="T51" fmla="*/ 45 h 63"/>
                <a:gd name="T52" fmla="*/ 5 w 71"/>
                <a:gd name="T53" fmla="*/ 47 h 63"/>
                <a:gd name="T54" fmla="*/ 5 w 71"/>
                <a:gd name="T55" fmla="*/ 49 h 63"/>
                <a:gd name="T56" fmla="*/ 5 w 71"/>
                <a:gd name="T57" fmla="*/ 51 h 63"/>
                <a:gd name="T58" fmla="*/ 4 w 71"/>
                <a:gd name="T59" fmla="*/ 53 h 63"/>
                <a:gd name="T60" fmla="*/ 3 w 71"/>
                <a:gd name="T61" fmla="*/ 54 h 63"/>
                <a:gd name="T62" fmla="*/ 3 w 71"/>
                <a:gd name="T63" fmla="*/ 57 h 63"/>
                <a:gd name="T64" fmla="*/ 2 w 71"/>
                <a:gd name="T65" fmla="*/ 58 h 63"/>
                <a:gd name="T66" fmla="*/ 0 w 71"/>
                <a:gd name="T67" fmla="*/ 61 h 63"/>
                <a:gd name="T68" fmla="*/ 0 w 71"/>
                <a:gd name="T69" fmla="*/ 63 h 63"/>
                <a:gd name="T70" fmla="*/ 71 w 71"/>
                <a:gd name="T71" fmla="*/ 31 h 63"/>
                <a:gd name="T72" fmla="*/ 71 w 71"/>
                <a:gd name="T73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" h="63">
                  <a:moveTo>
                    <a:pt x="71" y="3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6" y="45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4" y="53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71" y="31"/>
                  </a:lnTo>
                  <a:lnTo>
                    <a:pt x="71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Rectangle 105"/>
            <p:cNvSpPr>
              <a:spLocks noChangeArrowheads="1"/>
            </p:cNvSpPr>
            <p:nvPr/>
          </p:nvSpPr>
          <p:spPr bwMode="auto">
            <a:xfrm>
              <a:off x="1107" y="2557"/>
              <a:ext cx="10" cy="29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1082" y="2814"/>
              <a:ext cx="61" cy="72"/>
            </a:xfrm>
            <a:custGeom>
              <a:avLst/>
              <a:gdLst>
                <a:gd name="T0" fmla="*/ 30 w 61"/>
                <a:gd name="T1" fmla="*/ 72 h 72"/>
                <a:gd name="T2" fmla="*/ 61 w 61"/>
                <a:gd name="T3" fmla="*/ 0 h 72"/>
                <a:gd name="T4" fmla="*/ 61 w 61"/>
                <a:gd name="T5" fmla="*/ 0 h 72"/>
                <a:gd name="T6" fmla="*/ 58 w 61"/>
                <a:gd name="T7" fmla="*/ 2 h 72"/>
                <a:gd name="T8" fmla="*/ 57 w 61"/>
                <a:gd name="T9" fmla="*/ 2 h 72"/>
                <a:gd name="T10" fmla="*/ 54 w 61"/>
                <a:gd name="T11" fmla="*/ 3 h 72"/>
                <a:gd name="T12" fmla="*/ 53 w 61"/>
                <a:gd name="T13" fmla="*/ 4 h 72"/>
                <a:gd name="T14" fmla="*/ 51 w 61"/>
                <a:gd name="T15" fmla="*/ 4 h 72"/>
                <a:gd name="T16" fmla="*/ 50 w 61"/>
                <a:gd name="T17" fmla="*/ 5 h 72"/>
                <a:gd name="T18" fmla="*/ 47 w 61"/>
                <a:gd name="T19" fmla="*/ 5 h 72"/>
                <a:gd name="T20" fmla="*/ 45 w 61"/>
                <a:gd name="T21" fmla="*/ 7 h 72"/>
                <a:gd name="T22" fmla="*/ 44 w 61"/>
                <a:gd name="T23" fmla="*/ 7 h 72"/>
                <a:gd name="T24" fmla="*/ 41 w 61"/>
                <a:gd name="T25" fmla="*/ 7 h 72"/>
                <a:gd name="T26" fmla="*/ 40 w 61"/>
                <a:gd name="T27" fmla="*/ 7 h 72"/>
                <a:gd name="T28" fmla="*/ 37 w 61"/>
                <a:gd name="T29" fmla="*/ 8 h 72"/>
                <a:gd name="T30" fmla="*/ 36 w 61"/>
                <a:gd name="T31" fmla="*/ 8 h 72"/>
                <a:gd name="T32" fmla="*/ 34 w 61"/>
                <a:gd name="T33" fmla="*/ 8 h 72"/>
                <a:gd name="T34" fmla="*/ 33 w 61"/>
                <a:gd name="T35" fmla="*/ 8 h 72"/>
                <a:gd name="T36" fmla="*/ 30 w 61"/>
                <a:gd name="T37" fmla="*/ 8 h 72"/>
                <a:gd name="T38" fmla="*/ 28 w 61"/>
                <a:gd name="T39" fmla="*/ 8 h 72"/>
                <a:gd name="T40" fmla="*/ 26 w 61"/>
                <a:gd name="T41" fmla="*/ 8 h 72"/>
                <a:gd name="T42" fmla="*/ 24 w 61"/>
                <a:gd name="T43" fmla="*/ 8 h 72"/>
                <a:gd name="T44" fmla="*/ 23 w 61"/>
                <a:gd name="T45" fmla="*/ 8 h 72"/>
                <a:gd name="T46" fmla="*/ 20 w 61"/>
                <a:gd name="T47" fmla="*/ 7 h 72"/>
                <a:gd name="T48" fmla="*/ 19 w 61"/>
                <a:gd name="T49" fmla="*/ 7 h 72"/>
                <a:gd name="T50" fmla="*/ 17 w 61"/>
                <a:gd name="T51" fmla="*/ 7 h 72"/>
                <a:gd name="T52" fmla="*/ 14 w 61"/>
                <a:gd name="T53" fmla="*/ 7 h 72"/>
                <a:gd name="T54" fmla="*/ 13 w 61"/>
                <a:gd name="T55" fmla="*/ 5 h 72"/>
                <a:gd name="T56" fmla="*/ 11 w 61"/>
                <a:gd name="T57" fmla="*/ 5 h 72"/>
                <a:gd name="T58" fmla="*/ 9 w 61"/>
                <a:gd name="T59" fmla="*/ 4 h 72"/>
                <a:gd name="T60" fmla="*/ 7 w 61"/>
                <a:gd name="T61" fmla="*/ 4 h 72"/>
                <a:gd name="T62" fmla="*/ 6 w 61"/>
                <a:gd name="T63" fmla="*/ 3 h 72"/>
                <a:gd name="T64" fmla="*/ 3 w 61"/>
                <a:gd name="T65" fmla="*/ 2 h 72"/>
                <a:gd name="T66" fmla="*/ 2 w 61"/>
                <a:gd name="T67" fmla="*/ 2 h 72"/>
                <a:gd name="T68" fmla="*/ 0 w 61"/>
                <a:gd name="T69" fmla="*/ 0 h 72"/>
                <a:gd name="T70" fmla="*/ 30 w 61"/>
                <a:gd name="T71" fmla="*/ 72 h 72"/>
                <a:gd name="T72" fmla="*/ 30 w 61"/>
                <a:gd name="T7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72">
                  <a:moveTo>
                    <a:pt x="30" y="72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7" y="5"/>
                  </a:lnTo>
                  <a:lnTo>
                    <a:pt x="45" y="7"/>
                  </a:lnTo>
                  <a:lnTo>
                    <a:pt x="44" y="7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30" y="72"/>
                  </a:lnTo>
                  <a:lnTo>
                    <a:pt x="30" y="7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Rectangle 107"/>
            <p:cNvSpPr>
              <a:spLocks noChangeArrowheads="1"/>
            </p:cNvSpPr>
            <p:nvPr/>
          </p:nvSpPr>
          <p:spPr bwMode="auto">
            <a:xfrm>
              <a:off x="1985" y="2557"/>
              <a:ext cx="11" cy="29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1959" y="2814"/>
              <a:ext cx="61" cy="72"/>
            </a:xfrm>
            <a:custGeom>
              <a:avLst/>
              <a:gdLst>
                <a:gd name="T0" fmla="*/ 30 w 61"/>
                <a:gd name="T1" fmla="*/ 72 h 72"/>
                <a:gd name="T2" fmla="*/ 61 w 61"/>
                <a:gd name="T3" fmla="*/ 0 h 72"/>
                <a:gd name="T4" fmla="*/ 61 w 61"/>
                <a:gd name="T5" fmla="*/ 0 h 72"/>
                <a:gd name="T6" fmla="*/ 60 w 61"/>
                <a:gd name="T7" fmla="*/ 2 h 72"/>
                <a:gd name="T8" fmla="*/ 57 w 61"/>
                <a:gd name="T9" fmla="*/ 2 h 72"/>
                <a:gd name="T10" fmla="*/ 56 w 61"/>
                <a:gd name="T11" fmla="*/ 3 h 72"/>
                <a:gd name="T12" fmla="*/ 54 w 61"/>
                <a:gd name="T13" fmla="*/ 4 h 72"/>
                <a:gd name="T14" fmla="*/ 52 w 61"/>
                <a:gd name="T15" fmla="*/ 4 h 72"/>
                <a:gd name="T16" fmla="*/ 50 w 61"/>
                <a:gd name="T17" fmla="*/ 5 h 72"/>
                <a:gd name="T18" fmla="*/ 47 w 61"/>
                <a:gd name="T19" fmla="*/ 5 h 72"/>
                <a:gd name="T20" fmla="*/ 46 w 61"/>
                <a:gd name="T21" fmla="*/ 7 h 72"/>
                <a:gd name="T22" fmla="*/ 44 w 61"/>
                <a:gd name="T23" fmla="*/ 7 h 72"/>
                <a:gd name="T24" fmla="*/ 43 w 61"/>
                <a:gd name="T25" fmla="*/ 7 h 72"/>
                <a:gd name="T26" fmla="*/ 40 w 61"/>
                <a:gd name="T27" fmla="*/ 7 h 72"/>
                <a:gd name="T28" fmla="*/ 39 w 61"/>
                <a:gd name="T29" fmla="*/ 8 h 72"/>
                <a:gd name="T30" fmla="*/ 37 w 61"/>
                <a:gd name="T31" fmla="*/ 8 h 72"/>
                <a:gd name="T32" fmla="*/ 35 w 61"/>
                <a:gd name="T33" fmla="*/ 8 h 72"/>
                <a:gd name="T34" fmla="*/ 33 w 61"/>
                <a:gd name="T35" fmla="*/ 8 h 72"/>
                <a:gd name="T36" fmla="*/ 30 w 61"/>
                <a:gd name="T37" fmla="*/ 8 h 72"/>
                <a:gd name="T38" fmla="*/ 29 w 61"/>
                <a:gd name="T39" fmla="*/ 8 h 72"/>
                <a:gd name="T40" fmla="*/ 27 w 61"/>
                <a:gd name="T41" fmla="*/ 8 h 72"/>
                <a:gd name="T42" fmla="*/ 26 w 61"/>
                <a:gd name="T43" fmla="*/ 8 h 72"/>
                <a:gd name="T44" fmla="*/ 23 w 61"/>
                <a:gd name="T45" fmla="*/ 8 h 72"/>
                <a:gd name="T46" fmla="*/ 22 w 61"/>
                <a:gd name="T47" fmla="*/ 7 h 72"/>
                <a:gd name="T48" fmla="*/ 19 w 61"/>
                <a:gd name="T49" fmla="*/ 7 h 72"/>
                <a:gd name="T50" fmla="*/ 17 w 61"/>
                <a:gd name="T51" fmla="*/ 7 h 72"/>
                <a:gd name="T52" fmla="*/ 16 w 61"/>
                <a:gd name="T53" fmla="*/ 7 h 72"/>
                <a:gd name="T54" fmla="*/ 13 w 61"/>
                <a:gd name="T55" fmla="*/ 5 h 72"/>
                <a:gd name="T56" fmla="*/ 12 w 61"/>
                <a:gd name="T57" fmla="*/ 5 h 72"/>
                <a:gd name="T58" fmla="*/ 10 w 61"/>
                <a:gd name="T59" fmla="*/ 4 h 72"/>
                <a:gd name="T60" fmla="*/ 8 w 61"/>
                <a:gd name="T61" fmla="*/ 4 h 72"/>
                <a:gd name="T62" fmla="*/ 6 w 61"/>
                <a:gd name="T63" fmla="*/ 3 h 72"/>
                <a:gd name="T64" fmla="*/ 5 w 61"/>
                <a:gd name="T65" fmla="*/ 2 h 72"/>
                <a:gd name="T66" fmla="*/ 2 w 61"/>
                <a:gd name="T67" fmla="*/ 2 h 72"/>
                <a:gd name="T68" fmla="*/ 0 w 61"/>
                <a:gd name="T69" fmla="*/ 0 h 72"/>
                <a:gd name="T70" fmla="*/ 30 w 61"/>
                <a:gd name="T71" fmla="*/ 72 h 72"/>
                <a:gd name="T72" fmla="*/ 30 w 61"/>
                <a:gd name="T7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72">
                  <a:moveTo>
                    <a:pt x="30" y="72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6" y="3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0" y="5"/>
                  </a:lnTo>
                  <a:lnTo>
                    <a:pt x="47" y="5"/>
                  </a:lnTo>
                  <a:lnTo>
                    <a:pt x="46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30" y="72"/>
                  </a:lnTo>
                  <a:lnTo>
                    <a:pt x="30" y="7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3009" y="2557"/>
              <a:ext cx="10" cy="29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2984" y="2814"/>
              <a:ext cx="61" cy="72"/>
            </a:xfrm>
            <a:custGeom>
              <a:avLst/>
              <a:gdLst>
                <a:gd name="T0" fmla="*/ 30 w 61"/>
                <a:gd name="T1" fmla="*/ 72 h 72"/>
                <a:gd name="T2" fmla="*/ 61 w 61"/>
                <a:gd name="T3" fmla="*/ 0 h 72"/>
                <a:gd name="T4" fmla="*/ 61 w 61"/>
                <a:gd name="T5" fmla="*/ 0 h 72"/>
                <a:gd name="T6" fmla="*/ 58 w 61"/>
                <a:gd name="T7" fmla="*/ 2 h 72"/>
                <a:gd name="T8" fmla="*/ 57 w 61"/>
                <a:gd name="T9" fmla="*/ 2 h 72"/>
                <a:gd name="T10" fmla="*/ 55 w 61"/>
                <a:gd name="T11" fmla="*/ 3 h 72"/>
                <a:gd name="T12" fmla="*/ 53 w 61"/>
                <a:gd name="T13" fmla="*/ 4 h 72"/>
                <a:gd name="T14" fmla="*/ 51 w 61"/>
                <a:gd name="T15" fmla="*/ 4 h 72"/>
                <a:gd name="T16" fmla="*/ 50 w 61"/>
                <a:gd name="T17" fmla="*/ 5 h 72"/>
                <a:gd name="T18" fmla="*/ 47 w 61"/>
                <a:gd name="T19" fmla="*/ 5 h 72"/>
                <a:gd name="T20" fmla="*/ 45 w 61"/>
                <a:gd name="T21" fmla="*/ 7 h 72"/>
                <a:gd name="T22" fmla="*/ 44 w 61"/>
                <a:gd name="T23" fmla="*/ 7 h 72"/>
                <a:gd name="T24" fmla="*/ 41 w 61"/>
                <a:gd name="T25" fmla="*/ 7 h 72"/>
                <a:gd name="T26" fmla="*/ 40 w 61"/>
                <a:gd name="T27" fmla="*/ 7 h 72"/>
                <a:gd name="T28" fmla="*/ 38 w 61"/>
                <a:gd name="T29" fmla="*/ 8 h 72"/>
                <a:gd name="T30" fmla="*/ 36 w 61"/>
                <a:gd name="T31" fmla="*/ 8 h 72"/>
                <a:gd name="T32" fmla="*/ 34 w 61"/>
                <a:gd name="T33" fmla="*/ 8 h 72"/>
                <a:gd name="T34" fmla="*/ 31 w 61"/>
                <a:gd name="T35" fmla="*/ 8 h 72"/>
                <a:gd name="T36" fmla="*/ 30 w 61"/>
                <a:gd name="T37" fmla="*/ 8 h 72"/>
                <a:gd name="T38" fmla="*/ 28 w 61"/>
                <a:gd name="T39" fmla="*/ 8 h 72"/>
                <a:gd name="T40" fmla="*/ 27 w 61"/>
                <a:gd name="T41" fmla="*/ 8 h 72"/>
                <a:gd name="T42" fmla="*/ 24 w 61"/>
                <a:gd name="T43" fmla="*/ 8 h 72"/>
                <a:gd name="T44" fmla="*/ 23 w 61"/>
                <a:gd name="T45" fmla="*/ 8 h 72"/>
                <a:gd name="T46" fmla="*/ 20 w 61"/>
                <a:gd name="T47" fmla="*/ 7 h 72"/>
                <a:gd name="T48" fmla="*/ 19 w 61"/>
                <a:gd name="T49" fmla="*/ 7 h 72"/>
                <a:gd name="T50" fmla="*/ 17 w 61"/>
                <a:gd name="T51" fmla="*/ 7 h 72"/>
                <a:gd name="T52" fmla="*/ 14 w 61"/>
                <a:gd name="T53" fmla="*/ 7 h 72"/>
                <a:gd name="T54" fmla="*/ 13 w 61"/>
                <a:gd name="T55" fmla="*/ 5 h 72"/>
                <a:gd name="T56" fmla="*/ 11 w 61"/>
                <a:gd name="T57" fmla="*/ 5 h 72"/>
                <a:gd name="T58" fmla="*/ 9 w 61"/>
                <a:gd name="T59" fmla="*/ 4 h 72"/>
                <a:gd name="T60" fmla="*/ 7 w 61"/>
                <a:gd name="T61" fmla="*/ 4 h 72"/>
                <a:gd name="T62" fmla="*/ 6 w 61"/>
                <a:gd name="T63" fmla="*/ 3 h 72"/>
                <a:gd name="T64" fmla="*/ 3 w 61"/>
                <a:gd name="T65" fmla="*/ 2 h 72"/>
                <a:gd name="T66" fmla="*/ 1 w 61"/>
                <a:gd name="T67" fmla="*/ 2 h 72"/>
                <a:gd name="T68" fmla="*/ 0 w 61"/>
                <a:gd name="T69" fmla="*/ 0 h 72"/>
                <a:gd name="T70" fmla="*/ 30 w 61"/>
                <a:gd name="T71" fmla="*/ 72 h 72"/>
                <a:gd name="T72" fmla="*/ 30 w 61"/>
                <a:gd name="T7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72">
                  <a:moveTo>
                    <a:pt x="30" y="72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5" y="3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7" y="5"/>
                  </a:lnTo>
                  <a:lnTo>
                    <a:pt x="45" y="7"/>
                  </a:lnTo>
                  <a:lnTo>
                    <a:pt x="44" y="7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30" y="72"/>
                  </a:lnTo>
                  <a:lnTo>
                    <a:pt x="30" y="7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Rectangle 111"/>
            <p:cNvSpPr>
              <a:spLocks noChangeArrowheads="1"/>
            </p:cNvSpPr>
            <p:nvPr/>
          </p:nvSpPr>
          <p:spPr bwMode="auto">
            <a:xfrm>
              <a:off x="3814" y="2557"/>
              <a:ext cx="9" cy="29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3788" y="2814"/>
              <a:ext cx="61" cy="72"/>
            </a:xfrm>
            <a:custGeom>
              <a:avLst/>
              <a:gdLst>
                <a:gd name="T0" fmla="*/ 30 w 61"/>
                <a:gd name="T1" fmla="*/ 72 h 72"/>
                <a:gd name="T2" fmla="*/ 61 w 61"/>
                <a:gd name="T3" fmla="*/ 0 h 72"/>
                <a:gd name="T4" fmla="*/ 61 w 61"/>
                <a:gd name="T5" fmla="*/ 0 h 72"/>
                <a:gd name="T6" fmla="*/ 60 w 61"/>
                <a:gd name="T7" fmla="*/ 2 h 72"/>
                <a:gd name="T8" fmla="*/ 57 w 61"/>
                <a:gd name="T9" fmla="*/ 2 h 72"/>
                <a:gd name="T10" fmla="*/ 56 w 61"/>
                <a:gd name="T11" fmla="*/ 3 h 72"/>
                <a:gd name="T12" fmla="*/ 54 w 61"/>
                <a:gd name="T13" fmla="*/ 4 h 72"/>
                <a:gd name="T14" fmla="*/ 51 w 61"/>
                <a:gd name="T15" fmla="*/ 4 h 72"/>
                <a:gd name="T16" fmla="*/ 50 w 61"/>
                <a:gd name="T17" fmla="*/ 5 h 72"/>
                <a:gd name="T18" fmla="*/ 47 w 61"/>
                <a:gd name="T19" fmla="*/ 5 h 72"/>
                <a:gd name="T20" fmla="*/ 46 w 61"/>
                <a:gd name="T21" fmla="*/ 7 h 72"/>
                <a:gd name="T22" fmla="*/ 44 w 61"/>
                <a:gd name="T23" fmla="*/ 7 h 72"/>
                <a:gd name="T24" fmla="*/ 43 w 61"/>
                <a:gd name="T25" fmla="*/ 7 h 72"/>
                <a:gd name="T26" fmla="*/ 40 w 61"/>
                <a:gd name="T27" fmla="*/ 7 h 72"/>
                <a:gd name="T28" fmla="*/ 39 w 61"/>
                <a:gd name="T29" fmla="*/ 8 h 72"/>
                <a:gd name="T30" fmla="*/ 37 w 61"/>
                <a:gd name="T31" fmla="*/ 8 h 72"/>
                <a:gd name="T32" fmla="*/ 34 w 61"/>
                <a:gd name="T33" fmla="*/ 8 h 72"/>
                <a:gd name="T34" fmla="*/ 33 w 61"/>
                <a:gd name="T35" fmla="*/ 8 h 72"/>
                <a:gd name="T36" fmla="*/ 30 w 61"/>
                <a:gd name="T37" fmla="*/ 8 h 72"/>
                <a:gd name="T38" fmla="*/ 29 w 61"/>
                <a:gd name="T39" fmla="*/ 8 h 72"/>
                <a:gd name="T40" fmla="*/ 27 w 61"/>
                <a:gd name="T41" fmla="*/ 8 h 72"/>
                <a:gd name="T42" fmla="*/ 26 w 61"/>
                <a:gd name="T43" fmla="*/ 8 h 72"/>
                <a:gd name="T44" fmla="*/ 23 w 61"/>
                <a:gd name="T45" fmla="*/ 8 h 72"/>
                <a:gd name="T46" fmla="*/ 21 w 61"/>
                <a:gd name="T47" fmla="*/ 7 h 72"/>
                <a:gd name="T48" fmla="*/ 19 w 61"/>
                <a:gd name="T49" fmla="*/ 7 h 72"/>
                <a:gd name="T50" fmla="*/ 17 w 61"/>
                <a:gd name="T51" fmla="*/ 7 h 72"/>
                <a:gd name="T52" fmla="*/ 16 w 61"/>
                <a:gd name="T53" fmla="*/ 7 h 72"/>
                <a:gd name="T54" fmla="*/ 13 w 61"/>
                <a:gd name="T55" fmla="*/ 5 h 72"/>
                <a:gd name="T56" fmla="*/ 12 w 61"/>
                <a:gd name="T57" fmla="*/ 5 h 72"/>
                <a:gd name="T58" fmla="*/ 10 w 61"/>
                <a:gd name="T59" fmla="*/ 4 h 72"/>
                <a:gd name="T60" fmla="*/ 8 w 61"/>
                <a:gd name="T61" fmla="*/ 4 h 72"/>
                <a:gd name="T62" fmla="*/ 6 w 61"/>
                <a:gd name="T63" fmla="*/ 3 h 72"/>
                <a:gd name="T64" fmla="*/ 4 w 61"/>
                <a:gd name="T65" fmla="*/ 2 h 72"/>
                <a:gd name="T66" fmla="*/ 2 w 61"/>
                <a:gd name="T67" fmla="*/ 2 h 72"/>
                <a:gd name="T68" fmla="*/ 0 w 61"/>
                <a:gd name="T69" fmla="*/ 0 h 72"/>
                <a:gd name="T70" fmla="*/ 30 w 61"/>
                <a:gd name="T71" fmla="*/ 72 h 72"/>
                <a:gd name="T72" fmla="*/ 30 w 61"/>
                <a:gd name="T7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72">
                  <a:moveTo>
                    <a:pt x="30" y="72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6" y="3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7" y="5"/>
                  </a:lnTo>
                  <a:lnTo>
                    <a:pt x="46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3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30" y="72"/>
                  </a:lnTo>
                  <a:lnTo>
                    <a:pt x="30" y="7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113"/>
            <p:cNvSpPr>
              <a:spLocks noChangeArrowheads="1"/>
            </p:cNvSpPr>
            <p:nvPr/>
          </p:nvSpPr>
          <p:spPr bwMode="auto">
            <a:xfrm>
              <a:off x="1985" y="3398"/>
              <a:ext cx="11" cy="31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1959" y="3361"/>
              <a:ext cx="61" cy="73"/>
            </a:xfrm>
            <a:custGeom>
              <a:avLst/>
              <a:gdLst>
                <a:gd name="T0" fmla="*/ 30 w 61"/>
                <a:gd name="T1" fmla="*/ 0 h 73"/>
                <a:gd name="T2" fmla="*/ 0 w 61"/>
                <a:gd name="T3" fmla="*/ 73 h 73"/>
                <a:gd name="T4" fmla="*/ 0 w 61"/>
                <a:gd name="T5" fmla="*/ 73 h 73"/>
                <a:gd name="T6" fmla="*/ 2 w 61"/>
                <a:gd name="T7" fmla="*/ 71 h 73"/>
                <a:gd name="T8" fmla="*/ 5 w 61"/>
                <a:gd name="T9" fmla="*/ 70 h 73"/>
                <a:gd name="T10" fmla="*/ 6 w 61"/>
                <a:gd name="T11" fmla="*/ 69 h 73"/>
                <a:gd name="T12" fmla="*/ 8 w 61"/>
                <a:gd name="T13" fmla="*/ 69 h 73"/>
                <a:gd name="T14" fmla="*/ 10 w 61"/>
                <a:gd name="T15" fmla="*/ 68 h 73"/>
                <a:gd name="T16" fmla="*/ 12 w 61"/>
                <a:gd name="T17" fmla="*/ 68 h 73"/>
                <a:gd name="T18" fmla="*/ 13 w 61"/>
                <a:gd name="T19" fmla="*/ 67 h 73"/>
                <a:gd name="T20" fmla="*/ 16 w 61"/>
                <a:gd name="T21" fmla="*/ 67 h 73"/>
                <a:gd name="T22" fmla="*/ 17 w 61"/>
                <a:gd name="T23" fmla="*/ 65 h 73"/>
                <a:gd name="T24" fmla="*/ 19 w 61"/>
                <a:gd name="T25" fmla="*/ 65 h 73"/>
                <a:gd name="T26" fmla="*/ 22 w 61"/>
                <a:gd name="T27" fmla="*/ 65 h 73"/>
                <a:gd name="T28" fmla="*/ 23 w 61"/>
                <a:gd name="T29" fmla="*/ 65 h 73"/>
                <a:gd name="T30" fmla="*/ 26 w 61"/>
                <a:gd name="T31" fmla="*/ 65 h 73"/>
                <a:gd name="T32" fmla="*/ 27 w 61"/>
                <a:gd name="T33" fmla="*/ 64 h 73"/>
                <a:gd name="T34" fmla="*/ 29 w 61"/>
                <a:gd name="T35" fmla="*/ 64 h 73"/>
                <a:gd name="T36" fmla="*/ 30 w 61"/>
                <a:gd name="T37" fmla="*/ 64 h 73"/>
                <a:gd name="T38" fmla="*/ 33 w 61"/>
                <a:gd name="T39" fmla="*/ 64 h 73"/>
                <a:gd name="T40" fmla="*/ 35 w 61"/>
                <a:gd name="T41" fmla="*/ 64 h 73"/>
                <a:gd name="T42" fmla="*/ 37 w 61"/>
                <a:gd name="T43" fmla="*/ 65 h 73"/>
                <a:gd name="T44" fmla="*/ 39 w 61"/>
                <a:gd name="T45" fmla="*/ 65 h 73"/>
                <a:gd name="T46" fmla="*/ 40 w 61"/>
                <a:gd name="T47" fmla="*/ 65 h 73"/>
                <a:gd name="T48" fmla="*/ 43 w 61"/>
                <a:gd name="T49" fmla="*/ 65 h 73"/>
                <a:gd name="T50" fmla="*/ 44 w 61"/>
                <a:gd name="T51" fmla="*/ 65 h 73"/>
                <a:gd name="T52" fmla="*/ 46 w 61"/>
                <a:gd name="T53" fmla="*/ 67 h 73"/>
                <a:gd name="T54" fmla="*/ 47 w 61"/>
                <a:gd name="T55" fmla="*/ 67 h 73"/>
                <a:gd name="T56" fmla="*/ 50 w 61"/>
                <a:gd name="T57" fmla="*/ 68 h 73"/>
                <a:gd name="T58" fmla="*/ 52 w 61"/>
                <a:gd name="T59" fmla="*/ 68 h 73"/>
                <a:gd name="T60" fmla="*/ 54 w 61"/>
                <a:gd name="T61" fmla="*/ 69 h 73"/>
                <a:gd name="T62" fmla="*/ 56 w 61"/>
                <a:gd name="T63" fmla="*/ 69 h 73"/>
                <a:gd name="T64" fmla="*/ 57 w 61"/>
                <a:gd name="T65" fmla="*/ 70 h 73"/>
                <a:gd name="T66" fmla="*/ 60 w 61"/>
                <a:gd name="T67" fmla="*/ 71 h 73"/>
                <a:gd name="T68" fmla="*/ 61 w 61"/>
                <a:gd name="T69" fmla="*/ 73 h 73"/>
                <a:gd name="T70" fmla="*/ 30 w 61"/>
                <a:gd name="T71" fmla="*/ 0 h 73"/>
                <a:gd name="T72" fmla="*/ 30 w 61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73">
                  <a:moveTo>
                    <a:pt x="30" y="0"/>
                  </a:moveTo>
                  <a:lnTo>
                    <a:pt x="0" y="73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5" y="70"/>
                  </a:lnTo>
                  <a:lnTo>
                    <a:pt x="6" y="69"/>
                  </a:lnTo>
                  <a:lnTo>
                    <a:pt x="8" y="69"/>
                  </a:lnTo>
                  <a:lnTo>
                    <a:pt x="10" y="68"/>
                  </a:lnTo>
                  <a:lnTo>
                    <a:pt x="12" y="68"/>
                  </a:lnTo>
                  <a:lnTo>
                    <a:pt x="13" y="67"/>
                  </a:lnTo>
                  <a:lnTo>
                    <a:pt x="16" y="67"/>
                  </a:lnTo>
                  <a:lnTo>
                    <a:pt x="17" y="65"/>
                  </a:lnTo>
                  <a:lnTo>
                    <a:pt x="19" y="65"/>
                  </a:lnTo>
                  <a:lnTo>
                    <a:pt x="22" y="65"/>
                  </a:lnTo>
                  <a:lnTo>
                    <a:pt x="23" y="65"/>
                  </a:lnTo>
                  <a:lnTo>
                    <a:pt x="26" y="65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3" y="64"/>
                  </a:lnTo>
                  <a:lnTo>
                    <a:pt x="35" y="64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6" y="67"/>
                  </a:lnTo>
                  <a:lnTo>
                    <a:pt x="47" y="67"/>
                  </a:lnTo>
                  <a:lnTo>
                    <a:pt x="50" y="68"/>
                  </a:lnTo>
                  <a:lnTo>
                    <a:pt x="52" y="68"/>
                  </a:lnTo>
                  <a:lnTo>
                    <a:pt x="54" y="69"/>
                  </a:lnTo>
                  <a:lnTo>
                    <a:pt x="56" y="69"/>
                  </a:lnTo>
                  <a:lnTo>
                    <a:pt x="57" y="70"/>
                  </a:lnTo>
                  <a:lnTo>
                    <a:pt x="60" y="71"/>
                  </a:lnTo>
                  <a:lnTo>
                    <a:pt x="61" y="7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Rectangle 115"/>
            <p:cNvSpPr>
              <a:spLocks noChangeArrowheads="1"/>
            </p:cNvSpPr>
            <p:nvPr/>
          </p:nvSpPr>
          <p:spPr bwMode="auto">
            <a:xfrm>
              <a:off x="1107" y="3398"/>
              <a:ext cx="10" cy="31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1082" y="3361"/>
              <a:ext cx="61" cy="73"/>
            </a:xfrm>
            <a:custGeom>
              <a:avLst/>
              <a:gdLst>
                <a:gd name="T0" fmla="*/ 30 w 61"/>
                <a:gd name="T1" fmla="*/ 0 h 73"/>
                <a:gd name="T2" fmla="*/ 0 w 61"/>
                <a:gd name="T3" fmla="*/ 73 h 73"/>
                <a:gd name="T4" fmla="*/ 0 w 61"/>
                <a:gd name="T5" fmla="*/ 73 h 73"/>
                <a:gd name="T6" fmla="*/ 2 w 61"/>
                <a:gd name="T7" fmla="*/ 71 h 73"/>
                <a:gd name="T8" fmla="*/ 3 w 61"/>
                <a:gd name="T9" fmla="*/ 70 h 73"/>
                <a:gd name="T10" fmla="*/ 6 w 61"/>
                <a:gd name="T11" fmla="*/ 69 h 73"/>
                <a:gd name="T12" fmla="*/ 7 w 61"/>
                <a:gd name="T13" fmla="*/ 69 h 73"/>
                <a:gd name="T14" fmla="*/ 9 w 61"/>
                <a:gd name="T15" fmla="*/ 68 h 73"/>
                <a:gd name="T16" fmla="*/ 11 w 61"/>
                <a:gd name="T17" fmla="*/ 68 h 73"/>
                <a:gd name="T18" fmla="*/ 13 w 61"/>
                <a:gd name="T19" fmla="*/ 67 h 73"/>
                <a:gd name="T20" fmla="*/ 14 w 61"/>
                <a:gd name="T21" fmla="*/ 67 h 73"/>
                <a:gd name="T22" fmla="*/ 17 w 61"/>
                <a:gd name="T23" fmla="*/ 65 h 73"/>
                <a:gd name="T24" fmla="*/ 19 w 61"/>
                <a:gd name="T25" fmla="*/ 65 h 73"/>
                <a:gd name="T26" fmla="*/ 20 w 61"/>
                <a:gd name="T27" fmla="*/ 65 h 73"/>
                <a:gd name="T28" fmla="*/ 23 w 61"/>
                <a:gd name="T29" fmla="*/ 65 h 73"/>
                <a:gd name="T30" fmla="*/ 24 w 61"/>
                <a:gd name="T31" fmla="*/ 65 h 73"/>
                <a:gd name="T32" fmla="*/ 26 w 61"/>
                <a:gd name="T33" fmla="*/ 64 h 73"/>
                <a:gd name="T34" fmla="*/ 28 w 61"/>
                <a:gd name="T35" fmla="*/ 64 h 73"/>
                <a:gd name="T36" fmla="*/ 30 w 61"/>
                <a:gd name="T37" fmla="*/ 64 h 73"/>
                <a:gd name="T38" fmla="*/ 33 w 61"/>
                <a:gd name="T39" fmla="*/ 64 h 73"/>
                <a:gd name="T40" fmla="*/ 34 w 61"/>
                <a:gd name="T41" fmla="*/ 64 h 73"/>
                <a:gd name="T42" fmla="*/ 36 w 61"/>
                <a:gd name="T43" fmla="*/ 65 h 73"/>
                <a:gd name="T44" fmla="*/ 37 w 61"/>
                <a:gd name="T45" fmla="*/ 65 h 73"/>
                <a:gd name="T46" fmla="*/ 40 w 61"/>
                <a:gd name="T47" fmla="*/ 65 h 73"/>
                <a:gd name="T48" fmla="*/ 41 w 61"/>
                <a:gd name="T49" fmla="*/ 65 h 73"/>
                <a:gd name="T50" fmla="*/ 44 w 61"/>
                <a:gd name="T51" fmla="*/ 65 h 73"/>
                <a:gd name="T52" fmla="*/ 45 w 61"/>
                <a:gd name="T53" fmla="*/ 67 h 73"/>
                <a:gd name="T54" fmla="*/ 47 w 61"/>
                <a:gd name="T55" fmla="*/ 67 h 73"/>
                <a:gd name="T56" fmla="*/ 50 w 61"/>
                <a:gd name="T57" fmla="*/ 68 h 73"/>
                <a:gd name="T58" fmla="*/ 51 w 61"/>
                <a:gd name="T59" fmla="*/ 68 h 73"/>
                <a:gd name="T60" fmla="*/ 53 w 61"/>
                <a:gd name="T61" fmla="*/ 69 h 73"/>
                <a:gd name="T62" fmla="*/ 54 w 61"/>
                <a:gd name="T63" fmla="*/ 69 h 73"/>
                <a:gd name="T64" fmla="*/ 57 w 61"/>
                <a:gd name="T65" fmla="*/ 70 h 73"/>
                <a:gd name="T66" fmla="*/ 58 w 61"/>
                <a:gd name="T67" fmla="*/ 71 h 73"/>
                <a:gd name="T68" fmla="*/ 61 w 61"/>
                <a:gd name="T69" fmla="*/ 73 h 73"/>
                <a:gd name="T70" fmla="*/ 30 w 61"/>
                <a:gd name="T71" fmla="*/ 0 h 73"/>
                <a:gd name="T72" fmla="*/ 30 w 61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73">
                  <a:moveTo>
                    <a:pt x="30" y="0"/>
                  </a:moveTo>
                  <a:lnTo>
                    <a:pt x="0" y="73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3" y="70"/>
                  </a:lnTo>
                  <a:lnTo>
                    <a:pt x="6" y="69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1" y="68"/>
                  </a:lnTo>
                  <a:lnTo>
                    <a:pt x="13" y="67"/>
                  </a:lnTo>
                  <a:lnTo>
                    <a:pt x="14" y="67"/>
                  </a:lnTo>
                  <a:lnTo>
                    <a:pt x="17" y="65"/>
                  </a:lnTo>
                  <a:lnTo>
                    <a:pt x="19" y="65"/>
                  </a:lnTo>
                  <a:lnTo>
                    <a:pt x="20" y="65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0" y="64"/>
                  </a:lnTo>
                  <a:lnTo>
                    <a:pt x="33" y="64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40" y="65"/>
                  </a:lnTo>
                  <a:lnTo>
                    <a:pt x="41" y="65"/>
                  </a:lnTo>
                  <a:lnTo>
                    <a:pt x="44" y="65"/>
                  </a:lnTo>
                  <a:lnTo>
                    <a:pt x="45" y="67"/>
                  </a:lnTo>
                  <a:lnTo>
                    <a:pt x="47" y="67"/>
                  </a:lnTo>
                  <a:lnTo>
                    <a:pt x="50" y="68"/>
                  </a:lnTo>
                  <a:lnTo>
                    <a:pt x="51" y="68"/>
                  </a:lnTo>
                  <a:lnTo>
                    <a:pt x="53" y="69"/>
                  </a:lnTo>
                  <a:lnTo>
                    <a:pt x="54" y="69"/>
                  </a:lnTo>
                  <a:lnTo>
                    <a:pt x="57" y="70"/>
                  </a:lnTo>
                  <a:lnTo>
                    <a:pt x="58" y="71"/>
                  </a:lnTo>
                  <a:lnTo>
                    <a:pt x="61" y="7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Rectangle 117"/>
            <p:cNvSpPr>
              <a:spLocks noChangeArrowheads="1"/>
            </p:cNvSpPr>
            <p:nvPr/>
          </p:nvSpPr>
          <p:spPr bwMode="auto">
            <a:xfrm>
              <a:off x="684" y="1808"/>
              <a:ext cx="10" cy="102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Rectangle 118"/>
            <p:cNvSpPr>
              <a:spLocks noChangeArrowheads="1"/>
            </p:cNvSpPr>
            <p:nvPr/>
          </p:nvSpPr>
          <p:spPr bwMode="auto">
            <a:xfrm>
              <a:off x="684" y="1962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Rectangle 119"/>
            <p:cNvSpPr>
              <a:spLocks noChangeArrowheads="1"/>
            </p:cNvSpPr>
            <p:nvPr/>
          </p:nvSpPr>
          <p:spPr bwMode="auto">
            <a:xfrm>
              <a:off x="684" y="2117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Rectangle 120"/>
            <p:cNvSpPr>
              <a:spLocks noChangeArrowheads="1"/>
            </p:cNvSpPr>
            <p:nvPr/>
          </p:nvSpPr>
          <p:spPr bwMode="auto">
            <a:xfrm>
              <a:off x="684" y="2272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Rectangle 121"/>
            <p:cNvSpPr>
              <a:spLocks noChangeArrowheads="1"/>
            </p:cNvSpPr>
            <p:nvPr/>
          </p:nvSpPr>
          <p:spPr bwMode="auto">
            <a:xfrm>
              <a:off x="684" y="2427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Rectangle 122"/>
            <p:cNvSpPr>
              <a:spLocks noChangeArrowheads="1"/>
            </p:cNvSpPr>
            <p:nvPr/>
          </p:nvSpPr>
          <p:spPr bwMode="auto">
            <a:xfrm>
              <a:off x="684" y="2582"/>
              <a:ext cx="10" cy="104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Rectangle 123"/>
            <p:cNvSpPr>
              <a:spLocks noChangeArrowheads="1"/>
            </p:cNvSpPr>
            <p:nvPr/>
          </p:nvSpPr>
          <p:spPr bwMode="auto">
            <a:xfrm>
              <a:off x="684" y="2736"/>
              <a:ext cx="10" cy="104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Rectangle 124"/>
            <p:cNvSpPr>
              <a:spLocks noChangeArrowheads="1"/>
            </p:cNvSpPr>
            <p:nvPr/>
          </p:nvSpPr>
          <p:spPr bwMode="auto">
            <a:xfrm>
              <a:off x="684" y="2891"/>
              <a:ext cx="10" cy="41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Rectangle 125"/>
            <p:cNvSpPr>
              <a:spLocks noChangeArrowheads="1"/>
            </p:cNvSpPr>
            <p:nvPr/>
          </p:nvSpPr>
          <p:spPr bwMode="auto">
            <a:xfrm>
              <a:off x="2385" y="1808"/>
              <a:ext cx="11" cy="102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126"/>
            <p:cNvSpPr>
              <a:spLocks noChangeArrowheads="1"/>
            </p:cNvSpPr>
            <p:nvPr/>
          </p:nvSpPr>
          <p:spPr bwMode="auto">
            <a:xfrm>
              <a:off x="2385" y="1962"/>
              <a:ext cx="11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Rectangle 127"/>
            <p:cNvSpPr>
              <a:spLocks noChangeArrowheads="1"/>
            </p:cNvSpPr>
            <p:nvPr/>
          </p:nvSpPr>
          <p:spPr bwMode="auto">
            <a:xfrm>
              <a:off x="2385" y="2117"/>
              <a:ext cx="11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Rectangle 128"/>
            <p:cNvSpPr>
              <a:spLocks noChangeArrowheads="1"/>
            </p:cNvSpPr>
            <p:nvPr/>
          </p:nvSpPr>
          <p:spPr bwMode="auto">
            <a:xfrm>
              <a:off x="2385" y="2272"/>
              <a:ext cx="11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Rectangle 129"/>
            <p:cNvSpPr>
              <a:spLocks noChangeArrowheads="1"/>
            </p:cNvSpPr>
            <p:nvPr/>
          </p:nvSpPr>
          <p:spPr bwMode="auto">
            <a:xfrm>
              <a:off x="2385" y="2427"/>
              <a:ext cx="11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Rectangle 130"/>
            <p:cNvSpPr>
              <a:spLocks noChangeArrowheads="1"/>
            </p:cNvSpPr>
            <p:nvPr/>
          </p:nvSpPr>
          <p:spPr bwMode="auto">
            <a:xfrm>
              <a:off x="2385" y="2582"/>
              <a:ext cx="11" cy="104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Rectangle 131"/>
            <p:cNvSpPr>
              <a:spLocks noChangeArrowheads="1"/>
            </p:cNvSpPr>
            <p:nvPr/>
          </p:nvSpPr>
          <p:spPr bwMode="auto">
            <a:xfrm>
              <a:off x="2385" y="2736"/>
              <a:ext cx="11" cy="104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Rectangle 132"/>
            <p:cNvSpPr>
              <a:spLocks noChangeArrowheads="1"/>
            </p:cNvSpPr>
            <p:nvPr/>
          </p:nvSpPr>
          <p:spPr bwMode="auto">
            <a:xfrm>
              <a:off x="2385" y="2891"/>
              <a:ext cx="11" cy="41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Rectangle 133"/>
            <p:cNvSpPr>
              <a:spLocks noChangeArrowheads="1"/>
            </p:cNvSpPr>
            <p:nvPr/>
          </p:nvSpPr>
          <p:spPr bwMode="auto">
            <a:xfrm>
              <a:off x="2506" y="1808"/>
              <a:ext cx="11" cy="102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2506" y="1962"/>
              <a:ext cx="11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Rectangle 135"/>
            <p:cNvSpPr>
              <a:spLocks noChangeArrowheads="1"/>
            </p:cNvSpPr>
            <p:nvPr/>
          </p:nvSpPr>
          <p:spPr bwMode="auto">
            <a:xfrm>
              <a:off x="2506" y="2117"/>
              <a:ext cx="11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Rectangle 136"/>
            <p:cNvSpPr>
              <a:spLocks noChangeArrowheads="1"/>
            </p:cNvSpPr>
            <p:nvPr/>
          </p:nvSpPr>
          <p:spPr bwMode="auto">
            <a:xfrm>
              <a:off x="2506" y="2272"/>
              <a:ext cx="11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Rectangle 137"/>
            <p:cNvSpPr>
              <a:spLocks noChangeArrowheads="1"/>
            </p:cNvSpPr>
            <p:nvPr/>
          </p:nvSpPr>
          <p:spPr bwMode="auto">
            <a:xfrm>
              <a:off x="2506" y="2427"/>
              <a:ext cx="11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Rectangle 138"/>
            <p:cNvSpPr>
              <a:spLocks noChangeArrowheads="1"/>
            </p:cNvSpPr>
            <p:nvPr/>
          </p:nvSpPr>
          <p:spPr bwMode="auto">
            <a:xfrm>
              <a:off x="2506" y="2582"/>
              <a:ext cx="11" cy="104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Rectangle 139"/>
            <p:cNvSpPr>
              <a:spLocks noChangeArrowheads="1"/>
            </p:cNvSpPr>
            <p:nvPr/>
          </p:nvSpPr>
          <p:spPr bwMode="auto">
            <a:xfrm>
              <a:off x="2506" y="2736"/>
              <a:ext cx="11" cy="104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Rectangle 140"/>
            <p:cNvSpPr>
              <a:spLocks noChangeArrowheads="1"/>
            </p:cNvSpPr>
            <p:nvPr/>
          </p:nvSpPr>
          <p:spPr bwMode="auto">
            <a:xfrm>
              <a:off x="2506" y="2891"/>
              <a:ext cx="11" cy="41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Rectangle 141"/>
            <p:cNvSpPr>
              <a:spLocks noChangeArrowheads="1"/>
            </p:cNvSpPr>
            <p:nvPr/>
          </p:nvSpPr>
          <p:spPr bwMode="auto">
            <a:xfrm>
              <a:off x="4329" y="1808"/>
              <a:ext cx="10" cy="102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Rectangle 142"/>
            <p:cNvSpPr>
              <a:spLocks noChangeArrowheads="1"/>
            </p:cNvSpPr>
            <p:nvPr/>
          </p:nvSpPr>
          <p:spPr bwMode="auto">
            <a:xfrm>
              <a:off x="4329" y="1962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Rectangle 143"/>
            <p:cNvSpPr>
              <a:spLocks noChangeArrowheads="1"/>
            </p:cNvSpPr>
            <p:nvPr/>
          </p:nvSpPr>
          <p:spPr bwMode="auto">
            <a:xfrm>
              <a:off x="4329" y="2117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Rectangle 144"/>
            <p:cNvSpPr>
              <a:spLocks noChangeArrowheads="1"/>
            </p:cNvSpPr>
            <p:nvPr/>
          </p:nvSpPr>
          <p:spPr bwMode="auto">
            <a:xfrm>
              <a:off x="4329" y="2272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Rectangle 145"/>
            <p:cNvSpPr>
              <a:spLocks noChangeArrowheads="1"/>
            </p:cNvSpPr>
            <p:nvPr/>
          </p:nvSpPr>
          <p:spPr bwMode="auto">
            <a:xfrm>
              <a:off x="4329" y="2427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Rectangle 146"/>
            <p:cNvSpPr>
              <a:spLocks noChangeArrowheads="1"/>
            </p:cNvSpPr>
            <p:nvPr/>
          </p:nvSpPr>
          <p:spPr bwMode="auto">
            <a:xfrm>
              <a:off x="4329" y="2582"/>
              <a:ext cx="10" cy="104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Rectangle 147"/>
            <p:cNvSpPr>
              <a:spLocks noChangeArrowheads="1"/>
            </p:cNvSpPr>
            <p:nvPr/>
          </p:nvSpPr>
          <p:spPr bwMode="auto">
            <a:xfrm>
              <a:off x="4329" y="2736"/>
              <a:ext cx="10" cy="104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Rectangle 148"/>
            <p:cNvSpPr>
              <a:spLocks noChangeArrowheads="1"/>
            </p:cNvSpPr>
            <p:nvPr/>
          </p:nvSpPr>
          <p:spPr bwMode="auto">
            <a:xfrm>
              <a:off x="4329" y="2891"/>
              <a:ext cx="10" cy="41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Rectangle 149"/>
            <p:cNvSpPr>
              <a:spLocks noChangeArrowheads="1"/>
            </p:cNvSpPr>
            <p:nvPr/>
          </p:nvSpPr>
          <p:spPr bwMode="auto">
            <a:xfrm>
              <a:off x="4448" y="1808"/>
              <a:ext cx="10" cy="102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Rectangle 150"/>
            <p:cNvSpPr>
              <a:spLocks noChangeArrowheads="1"/>
            </p:cNvSpPr>
            <p:nvPr/>
          </p:nvSpPr>
          <p:spPr bwMode="auto">
            <a:xfrm>
              <a:off x="4448" y="1962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Rectangle 151"/>
            <p:cNvSpPr>
              <a:spLocks noChangeArrowheads="1"/>
            </p:cNvSpPr>
            <p:nvPr/>
          </p:nvSpPr>
          <p:spPr bwMode="auto">
            <a:xfrm>
              <a:off x="4448" y="2117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Rectangle 152"/>
            <p:cNvSpPr>
              <a:spLocks noChangeArrowheads="1"/>
            </p:cNvSpPr>
            <p:nvPr/>
          </p:nvSpPr>
          <p:spPr bwMode="auto">
            <a:xfrm>
              <a:off x="4448" y="2272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Rectangle 153"/>
            <p:cNvSpPr>
              <a:spLocks noChangeArrowheads="1"/>
            </p:cNvSpPr>
            <p:nvPr/>
          </p:nvSpPr>
          <p:spPr bwMode="auto">
            <a:xfrm>
              <a:off x="4448" y="2427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Rectangle 154"/>
            <p:cNvSpPr>
              <a:spLocks noChangeArrowheads="1"/>
            </p:cNvSpPr>
            <p:nvPr/>
          </p:nvSpPr>
          <p:spPr bwMode="auto">
            <a:xfrm>
              <a:off x="4448" y="2582"/>
              <a:ext cx="10" cy="94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Rectangle 155"/>
            <p:cNvSpPr>
              <a:spLocks noChangeArrowheads="1"/>
            </p:cNvSpPr>
            <p:nvPr/>
          </p:nvSpPr>
          <p:spPr bwMode="auto">
            <a:xfrm>
              <a:off x="5695" y="1808"/>
              <a:ext cx="10" cy="102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Rectangle 156"/>
            <p:cNvSpPr>
              <a:spLocks noChangeArrowheads="1"/>
            </p:cNvSpPr>
            <p:nvPr/>
          </p:nvSpPr>
          <p:spPr bwMode="auto">
            <a:xfrm>
              <a:off x="5695" y="1962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Rectangle 157"/>
            <p:cNvSpPr>
              <a:spLocks noChangeArrowheads="1"/>
            </p:cNvSpPr>
            <p:nvPr/>
          </p:nvSpPr>
          <p:spPr bwMode="auto">
            <a:xfrm>
              <a:off x="5695" y="2117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Rectangle 158"/>
            <p:cNvSpPr>
              <a:spLocks noChangeArrowheads="1"/>
            </p:cNvSpPr>
            <p:nvPr/>
          </p:nvSpPr>
          <p:spPr bwMode="auto">
            <a:xfrm>
              <a:off x="5695" y="2272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Rectangle 159"/>
            <p:cNvSpPr>
              <a:spLocks noChangeArrowheads="1"/>
            </p:cNvSpPr>
            <p:nvPr/>
          </p:nvSpPr>
          <p:spPr bwMode="auto">
            <a:xfrm>
              <a:off x="5695" y="2427"/>
              <a:ext cx="10" cy="103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Rectangle 160"/>
            <p:cNvSpPr>
              <a:spLocks noChangeArrowheads="1"/>
            </p:cNvSpPr>
            <p:nvPr/>
          </p:nvSpPr>
          <p:spPr bwMode="auto">
            <a:xfrm>
              <a:off x="5695" y="2582"/>
              <a:ext cx="10" cy="94"/>
            </a:xfrm>
            <a:prstGeom prst="rect">
              <a:avLst/>
            </a:prstGeom>
            <a:solidFill>
              <a:srgbClr val="60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Rectangle 161"/>
            <p:cNvSpPr>
              <a:spLocks noChangeArrowheads="1"/>
            </p:cNvSpPr>
            <p:nvPr/>
          </p:nvSpPr>
          <p:spPr bwMode="auto">
            <a:xfrm>
              <a:off x="2349" y="1295"/>
              <a:ext cx="201" cy="10"/>
            </a:xfrm>
            <a:prstGeom prst="rect">
              <a:avLst/>
            </a:pr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Rectangle 162"/>
            <p:cNvSpPr>
              <a:spLocks noChangeArrowheads="1"/>
            </p:cNvSpPr>
            <p:nvPr/>
          </p:nvSpPr>
          <p:spPr bwMode="auto">
            <a:xfrm>
              <a:off x="2349" y="1805"/>
              <a:ext cx="201" cy="11"/>
            </a:xfrm>
            <a:prstGeom prst="rect">
              <a:avLst/>
            </a:pr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Rectangle 163"/>
            <p:cNvSpPr>
              <a:spLocks noChangeArrowheads="1"/>
            </p:cNvSpPr>
            <p:nvPr/>
          </p:nvSpPr>
          <p:spPr bwMode="auto">
            <a:xfrm>
              <a:off x="4324" y="1295"/>
              <a:ext cx="201" cy="10"/>
            </a:xfrm>
            <a:prstGeom prst="rect">
              <a:avLst/>
            </a:pr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Rectangle 164"/>
            <p:cNvSpPr>
              <a:spLocks noChangeArrowheads="1"/>
            </p:cNvSpPr>
            <p:nvPr/>
          </p:nvSpPr>
          <p:spPr bwMode="auto">
            <a:xfrm>
              <a:off x="4324" y="1805"/>
              <a:ext cx="201" cy="11"/>
            </a:xfrm>
            <a:prstGeom prst="rect">
              <a:avLst/>
            </a:pr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Rectangle 165"/>
            <p:cNvSpPr>
              <a:spLocks noChangeArrowheads="1"/>
            </p:cNvSpPr>
            <p:nvPr/>
          </p:nvSpPr>
          <p:spPr bwMode="auto">
            <a:xfrm>
              <a:off x="723" y="1328"/>
              <a:ext cx="790" cy="455"/>
            </a:xfrm>
            <a:prstGeom prst="rect">
              <a:avLst/>
            </a:prstGeom>
            <a:solidFill>
              <a:srgbClr val="C9E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Rectangle 166"/>
            <p:cNvSpPr>
              <a:spLocks noChangeArrowheads="1"/>
            </p:cNvSpPr>
            <p:nvPr/>
          </p:nvSpPr>
          <p:spPr bwMode="auto">
            <a:xfrm>
              <a:off x="723" y="1328"/>
              <a:ext cx="790" cy="455"/>
            </a:xfrm>
            <a:prstGeom prst="rect">
              <a:avLst/>
            </a:prstGeom>
            <a:noFill/>
            <a:ln w="3175">
              <a:solidFill>
                <a:srgbClr val="0092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Rectangle 167"/>
            <p:cNvSpPr>
              <a:spLocks noChangeArrowheads="1"/>
            </p:cNvSpPr>
            <p:nvPr/>
          </p:nvSpPr>
          <p:spPr bwMode="auto">
            <a:xfrm>
              <a:off x="733" y="1361"/>
              <a:ext cx="7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Описание экосистем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168"/>
            <p:cNvSpPr>
              <a:spLocks noChangeArrowheads="1"/>
            </p:cNvSpPr>
            <p:nvPr/>
          </p:nvSpPr>
          <p:spPr bwMode="auto">
            <a:xfrm>
              <a:off x="1068" y="1452"/>
              <a:ext cx="6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в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Rectangle 169"/>
            <p:cNvSpPr>
              <a:spLocks noChangeArrowheads="1"/>
            </p:cNvSpPr>
            <p:nvPr/>
          </p:nvSpPr>
          <p:spPr bwMode="auto">
            <a:xfrm>
              <a:off x="795" y="1551"/>
              <a:ext cx="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территориальном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tangle 170"/>
            <p:cNvSpPr>
              <a:spLocks noChangeArrowheads="1"/>
            </p:cNvSpPr>
            <p:nvPr/>
          </p:nvSpPr>
          <p:spPr bwMode="auto">
            <a:xfrm>
              <a:off x="978" y="1644"/>
              <a:ext cx="33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аспекте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171"/>
            <p:cNvSpPr>
              <a:spLocks noChangeArrowheads="1"/>
            </p:cNvSpPr>
            <p:nvPr/>
          </p:nvSpPr>
          <p:spPr bwMode="auto">
            <a:xfrm>
              <a:off x="1564" y="1328"/>
              <a:ext cx="804" cy="455"/>
            </a:xfrm>
            <a:prstGeom prst="rect">
              <a:avLst/>
            </a:prstGeom>
            <a:solidFill>
              <a:srgbClr val="C9E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Rectangle 172"/>
            <p:cNvSpPr>
              <a:spLocks noChangeArrowheads="1"/>
            </p:cNvSpPr>
            <p:nvPr/>
          </p:nvSpPr>
          <p:spPr bwMode="auto">
            <a:xfrm>
              <a:off x="1564" y="1328"/>
              <a:ext cx="804" cy="455"/>
            </a:xfrm>
            <a:prstGeom prst="rect">
              <a:avLst/>
            </a:prstGeom>
            <a:noFill/>
            <a:ln w="3175">
              <a:solidFill>
                <a:srgbClr val="0092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Rectangle 173"/>
            <p:cNvSpPr>
              <a:spLocks noChangeArrowheads="1"/>
            </p:cNvSpPr>
            <p:nvPr/>
          </p:nvSpPr>
          <p:spPr bwMode="auto">
            <a:xfrm>
              <a:off x="1626" y="1364"/>
              <a:ext cx="70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Физический учет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174"/>
            <p:cNvSpPr>
              <a:spLocks noChangeArrowheads="1"/>
            </p:cNvSpPr>
            <p:nvPr/>
          </p:nvSpPr>
          <p:spPr bwMode="auto">
            <a:xfrm>
              <a:off x="1593" y="1456"/>
              <a:ext cx="76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запасов и потоков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Rectangle 175"/>
            <p:cNvSpPr>
              <a:spLocks noChangeArrowheads="1"/>
            </p:cNvSpPr>
            <p:nvPr/>
          </p:nvSpPr>
          <p:spPr bwMode="auto">
            <a:xfrm>
              <a:off x="1645" y="1543"/>
              <a:ext cx="5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использования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176"/>
            <p:cNvSpPr>
              <a:spLocks noChangeArrowheads="1"/>
            </p:cNvSpPr>
            <p:nvPr/>
          </p:nvSpPr>
          <p:spPr bwMode="auto">
            <a:xfrm>
              <a:off x="1570" y="1636"/>
              <a:ext cx="7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природных ресурсов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177"/>
            <p:cNvSpPr>
              <a:spLocks noChangeArrowheads="1"/>
            </p:cNvSpPr>
            <p:nvPr/>
          </p:nvSpPr>
          <p:spPr bwMode="auto">
            <a:xfrm>
              <a:off x="2539" y="1328"/>
              <a:ext cx="1766" cy="455"/>
            </a:xfrm>
            <a:prstGeom prst="rect">
              <a:avLst/>
            </a:prstGeom>
            <a:solidFill>
              <a:srgbClr val="C9E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Rectangle 178"/>
            <p:cNvSpPr>
              <a:spLocks noChangeArrowheads="1"/>
            </p:cNvSpPr>
            <p:nvPr/>
          </p:nvSpPr>
          <p:spPr bwMode="auto">
            <a:xfrm>
              <a:off x="2539" y="1328"/>
              <a:ext cx="1766" cy="455"/>
            </a:xfrm>
            <a:prstGeom prst="rect">
              <a:avLst/>
            </a:prstGeom>
            <a:noFill/>
            <a:ln w="3175">
              <a:solidFill>
                <a:srgbClr val="0092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Rectangle 179"/>
            <p:cNvSpPr>
              <a:spLocks noChangeArrowheads="1"/>
            </p:cNvSpPr>
            <p:nvPr/>
          </p:nvSpPr>
          <p:spPr bwMode="auto">
            <a:xfrm>
              <a:off x="2725" y="1447"/>
              <a:ext cx="137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Денежный учет запасов и потоков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Rectangle 180"/>
            <p:cNvSpPr>
              <a:spLocks noChangeArrowheads="1"/>
            </p:cNvSpPr>
            <p:nvPr/>
          </p:nvSpPr>
          <p:spPr bwMode="auto">
            <a:xfrm>
              <a:off x="2707" y="1539"/>
              <a:ext cx="144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использования природных ресурсов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Rectangle 181"/>
            <p:cNvSpPr>
              <a:spLocks noChangeArrowheads="1"/>
            </p:cNvSpPr>
            <p:nvPr/>
          </p:nvSpPr>
          <p:spPr bwMode="auto">
            <a:xfrm>
              <a:off x="4493" y="1328"/>
              <a:ext cx="1170" cy="455"/>
            </a:xfrm>
            <a:prstGeom prst="rect">
              <a:avLst/>
            </a:prstGeom>
            <a:solidFill>
              <a:srgbClr val="C9E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Rectangle 182"/>
            <p:cNvSpPr>
              <a:spLocks noChangeArrowheads="1"/>
            </p:cNvSpPr>
            <p:nvPr/>
          </p:nvSpPr>
          <p:spPr bwMode="auto">
            <a:xfrm>
              <a:off x="4493" y="1328"/>
              <a:ext cx="1170" cy="455"/>
            </a:xfrm>
            <a:prstGeom prst="rect">
              <a:avLst/>
            </a:prstGeom>
            <a:noFill/>
            <a:ln w="3175">
              <a:solidFill>
                <a:srgbClr val="0092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Rectangle 183"/>
            <p:cNvSpPr>
              <a:spLocks noChangeArrowheads="1"/>
            </p:cNvSpPr>
            <p:nvPr/>
          </p:nvSpPr>
          <p:spPr bwMode="auto">
            <a:xfrm>
              <a:off x="4887" y="1381"/>
              <a:ext cx="44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Описание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Rectangle 184"/>
            <p:cNvSpPr>
              <a:spLocks noChangeArrowheads="1"/>
            </p:cNvSpPr>
            <p:nvPr/>
          </p:nvSpPr>
          <p:spPr bwMode="auto">
            <a:xfrm>
              <a:off x="4763" y="1472"/>
              <a:ext cx="693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взаимодействия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Rectangle 185"/>
            <p:cNvSpPr>
              <a:spLocks noChangeArrowheads="1"/>
            </p:cNvSpPr>
            <p:nvPr/>
          </p:nvSpPr>
          <p:spPr bwMode="auto">
            <a:xfrm>
              <a:off x="4675" y="1565"/>
              <a:ext cx="8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природных систем и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Rectangle 186"/>
            <p:cNvSpPr>
              <a:spLocks noChangeArrowheads="1"/>
            </p:cNvSpPr>
            <p:nvPr/>
          </p:nvSpPr>
          <p:spPr bwMode="auto">
            <a:xfrm>
              <a:off x="4635" y="1658"/>
              <a:ext cx="91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экономики территории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tangle 187"/>
            <p:cNvSpPr>
              <a:spLocks noChangeArrowheads="1"/>
            </p:cNvSpPr>
            <p:nvPr/>
          </p:nvSpPr>
          <p:spPr bwMode="auto">
            <a:xfrm>
              <a:off x="2802" y="3398"/>
              <a:ext cx="11" cy="23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188"/>
            <p:cNvSpPr>
              <a:spLocks/>
            </p:cNvSpPr>
            <p:nvPr/>
          </p:nvSpPr>
          <p:spPr bwMode="auto">
            <a:xfrm>
              <a:off x="2777" y="3361"/>
              <a:ext cx="62" cy="73"/>
            </a:xfrm>
            <a:custGeom>
              <a:avLst/>
              <a:gdLst>
                <a:gd name="T0" fmla="*/ 31 w 62"/>
                <a:gd name="T1" fmla="*/ 0 h 73"/>
                <a:gd name="T2" fmla="*/ 0 w 62"/>
                <a:gd name="T3" fmla="*/ 73 h 73"/>
                <a:gd name="T4" fmla="*/ 0 w 62"/>
                <a:gd name="T5" fmla="*/ 73 h 73"/>
                <a:gd name="T6" fmla="*/ 2 w 62"/>
                <a:gd name="T7" fmla="*/ 71 h 73"/>
                <a:gd name="T8" fmla="*/ 4 w 62"/>
                <a:gd name="T9" fmla="*/ 70 h 73"/>
                <a:gd name="T10" fmla="*/ 6 w 62"/>
                <a:gd name="T11" fmla="*/ 69 h 73"/>
                <a:gd name="T12" fmla="*/ 8 w 62"/>
                <a:gd name="T13" fmla="*/ 69 h 73"/>
                <a:gd name="T14" fmla="*/ 9 w 62"/>
                <a:gd name="T15" fmla="*/ 68 h 73"/>
                <a:gd name="T16" fmla="*/ 12 w 62"/>
                <a:gd name="T17" fmla="*/ 68 h 73"/>
                <a:gd name="T18" fmla="*/ 13 w 62"/>
                <a:gd name="T19" fmla="*/ 67 h 73"/>
                <a:gd name="T20" fmla="*/ 15 w 62"/>
                <a:gd name="T21" fmla="*/ 67 h 73"/>
                <a:gd name="T22" fmla="*/ 18 w 62"/>
                <a:gd name="T23" fmla="*/ 65 h 73"/>
                <a:gd name="T24" fmla="*/ 19 w 62"/>
                <a:gd name="T25" fmla="*/ 65 h 73"/>
                <a:gd name="T26" fmla="*/ 22 w 62"/>
                <a:gd name="T27" fmla="*/ 65 h 73"/>
                <a:gd name="T28" fmla="*/ 23 w 62"/>
                <a:gd name="T29" fmla="*/ 65 h 73"/>
                <a:gd name="T30" fmla="*/ 25 w 62"/>
                <a:gd name="T31" fmla="*/ 65 h 73"/>
                <a:gd name="T32" fmla="*/ 26 w 62"/>
                <a:gd name="T33" fmla="*/ 64 h 73"/>
                <a:gd name="T34" fmla="*/ 29 w 62"/>
                <a:gd name="T35" fmla="*/ 64 h 73"/>
                <a:gd name="T36" fmla="*/ 31 w 62"/>
                <a:gd name="T37" fmla="*/ 64 h 73"/>
                <a:gd name="T38" fmla="*/ 32 w 62"/>
                <a:gd name="T39" fmla="*/ 64 h 73"/>
                <a:gd name="T40" fmla="*/ 35 w 62"/>
                <a:gd name="T41" fmla="*/ 64 h 73"/>
                <a:gd name="T42" fmla="*/ 36 w 62"/>
                <a:gd name="T43" fmla="*/ 65 h 73"/>
                <a:gd name="T44" fmla="*/ 39 w 62"/>
                <a:gd name="T45" fmla="*/ 65 h 73"/>
                <a:gd name="T46" fmla="*/ 40 w 62"/>
                <a:gd name="T47" fmla="*/ 65 h 73"/>
                <a:gd name="T48" fmla="*/ 42 w 62"/>
                <a:gd name="T49" fmla="*/ 65 h 73"/>
                <a:gd name="T50" fmla="*/ 43 w 62"/>
                <a:gd name="T51" fmla="*/ 65 h 73"/>
                <a:gd name="T52" fmla="*/ 46 w 62"/>
                <a:gd name="T53" fmla="*/ 67 h 73"/>
                <a:gd name="T54" fmla="*/ 48 w 62"/>
                <a:gd name="T55" fmla="*/ 67 h 73"/>
                <a:gd name="T56" fmla="*/ 50 w 62"/>
                <a:gd name="T57" fmla="*/ 68 h 73"/>
                <a:gd name="T58" fmla="*/ 52 w 62"/>
                <a:gd name="T59" fmla="*/ 68 h 73"/>
                <a:gd name="T60" fmla="*/ 53 w 62"/>
                <a:gd name="T61" fmla="*/ 69 h 73"/>
                <a:gd name="T62" fmla="*/ 56 w 62"/>
                <a:gd name="T63" fmla="*/ 69 h 73"/>
                <a:gd name="T64" fmla="*/ 57 w 62"/>
                <a:gd name="T65" fmla="*/ 70 h 73"/>
                <a:gd name="T66" fmla="*/ 59 w 62"/>
                <a:gd name="T67" fmla="*/ 71 h 73"/>
                <a:gd name="T68" fmla="*/ 62 w 62"/>
                <a:gd name="T69" fmla="*/ 73 h 73"/>
                <a:gd name="T70" fmla="*/ 31 w 62"/>
                <a:gd name="T71" fmla="*/ 0 h 73"/>
                <a:gd name="T72" fmla="*/ 31 w 62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3">
                  <a:moveTo>
                    <a:pt x="31" y="0"/>
                  </a:moveTo>
                  <a:lnTo>
                    <a:pt x="0" y="73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4" y="70"/>
                  </a:lnTo>
                  <a:lnTo>
                    <a:pt x="6" y="69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12" y="68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8" y="65"/>
                  </a:lnTo>
                  <a:lnTo>
                    <a:pt x="19" y="65"/>
                  </a:lnTo>
                  <a:lnTo>
                    <a:pt x="22" y="65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6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3" y="65"/>
                  </a:lnTo>
                  <a:lnTo>
                    <a:pt x="46" y="67"/>
                  </a:lnTo>
                  <a:lnTo>
                    <a:pt x="48" y="67"/>
                  </a:lnTo>
                  <a:lnTo>
                    <a:pt x="50" y="68"/>
                  </a:lnTo>
                  <a:lnTo>
                    <a:pt x="52" y="68"/>
                  </a:lnTo>
                  <a:lnTo>
                    <a:pt x="53" y="69"/>
                  </a:lnTo>
                  <a:lnTo>
                    <a:pt x="56" y="69"/>
                  </a:lnTo>
                  <a:lnTo>
                    <a:pt x="57" y="70"/>
                  </a:lnTo>
                  <a:lnTo>
                    <a:pt x="59" y="71"/>
                  </a:lnTo>
                  <a:lnTo>
                    <a:pt x="62" y="73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Rectangle 189"/>
            <p:cNvSpPr>
              <a:spLocks noChangeArrowheads="1"/>
            </p:cNvSpPr>
            <p:nvPr/>
          </p:nvSpPr>
          <p:spPr bwMode="auto">
            <a:xfrm>
              <a:off x="3425" y="3398"/>
              <a:ext cx="10" cy="23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190"/>
            <p:cNvSpPr>
              <a:spLocks/>
            </p:cNvSpPr>
            <p:nvPr/>
          </p:nvSpPr>
          <p:spPr bwMode="auto">
            <a:xfrm>
              <a:off x="3399" y="3361"/>
              <a:ext cx="61" cy="73"/>
            </a:xfrm>
            <a:custGeom>
              <a:avLst/>
              <a:gdLst>
                <a:gd name="T0" fmla="*/ 31 w 61"/>
                <a:gd name="T1" fmla="*/ 0 h 73"/>
                <a:gd name="T2" fmla="*/ 0 w 61"/>
                <a:gd name="T3" fmla="*/ 73 h 73"/>
                <a:gd name="T4" fmla="*/ 0 w 61"/>
                <a:gd name="T5" fmla="*/ 73 h 73"/>
                <a:gd name="T6" fmla="*/ 1 w 61"/>
                <a:gd name="T7" fmla="*/ 71 h 73"/>
                <a:gd name="T8" fmla="*/ 4 w 61"/>
                <a:gd name="T9" fmla="*/ 70 h 73"/>
                <a:gd name="T10" fmla="*/ 5 w 61"/>
                <a:gd name="T11" fmla="*/ 69 h 73"/>
                <a:gd name="T12" fmla="*/ 8 w 61"/>
                <a:gd name="T13" fmla="*/ 69 h 73"/>
                <a:gd name="T14" fmla="*/ 10 w 61"/>
                <a:gd name="T15" fmla="*/ 68 h 73"/>
                <a:gd name="T16" fmla="*/ 11 w 61"/>
                <a:gd name="T17" fmla="*/ 68 h 73"/>
                <a:gd name="T18" fmla="*/ 14 w 61"/>
                <a:gd name="T19" fmla="*/ 67 h 73"/>
                <a:gd name="T20" fmla="*/ 15 w 61"/>
                <a:gd name="T21" fmla="*/ 67 h 73"/>
                <a:gd name="T22" fmla="*/ 17 w 61"/>
                <a:gd name="T23" fmla="*/ 65 h 73"/>
                <a:gd name="T24" fmla="*/ 19 w 61"/>
                <a:gd name="T25" fmla="*/ 65 h 73"/>
                <a:gd name="T26" fmla="*/ 21 w 61"/>
                <a:gd name="T27" fmla="*/ 65 h 73"/>
                <a:gd name="T28" fmla="*/ 23 w 61"/>
                <a:gd name="T29" fmla="*/ 65 h 73"/>
                <a:gd name="T30" fmla="*/ 25 w 61"/>
                <a:gd name="T31" fmla="*/ 65 h 73"/>
                <a:gd name="T32" fmla="*/ 27 w 61"/>
                <a:gd name="T33" fmla="*/ 64 h 73"/>
                <a:gd name="T34" fmla="*/ 28 w 61"/>
                <a:gd name="T35" fmla="*/ 64 h 73"/>
                <a:gd name="T36" fmla="*/ 31 w 61"/>
                <a:gd name="T37" fmla="*/ 64 h 73"/>
                <a:gd name="T38" fmla="*/ 32 w 61"/>
                <a:gd name="T39" fmla="*/ 64 h 73"/>
                <a:gd name="T40" fmla="*/ 34 w 61"/>
                <a:gd name="T41" fmla="*/ 64 h 73"/>
                <a:gd name="T42" fmla="*/ 36 w 61"/>
                <a:gd name="T43" fmla="*/ 65 h 73"/>
                <a:gd name="T44" fmla="*/ 38 w 61"/>
                <a:gd name="T45" fmla="*/ 65 h 73"/>
                <a:gd name="T46" fmla="*/ 40 w 61"/>
                <a:gd name="T47" fmla="*/ 65 h 73"/>
                <a:gd name="T48" fmla="*/ 42 w 61"/>
                <a:gd name="T49" fmla="*/ 65 h 73"/>
                <a:gd name="T50" fmla="*/ 44 w 61"/>
                <a:gd name="T51" fmla="*/ 65 h 73"/>
                <a:gd name="T52" fmla="*/ 45 w 61"/>
                <a:gd name="T53" fmla="*/ 67 h 73"/>
                <a:gd name="T54" fmla="*/ 48 w 61"/>
                <a:gd name="T55" fmla="*/ 67 h 73"/>
                <a:gd name="T56" fmla="*/ 49 w 61"/>
                <a:gd name="T57" fmla="*/ 68 h 73"/>
                <a:gd name="T58" fmla="*/ 51 w 61"/>
                <a:gd name="T59" fmla="*/ 68 h 73"/>
                <a:gd name="T60" fmla="*/ 54 w 61"/>
                <a:gd name="T61" fmla="*/ 69 h 73"/>
                <a:gd name="T62" fmla="*/ 55 w 61"/>
                <a:gd name="T63" fmla="*/ 69 h 73"/>
                <a:gd name="T64" fmla="*/ 58 w 61"/>
                <a:gd name="T65" fmla="*/ 70 h 73"/>
                <a:gd name="T66" fmla="*/ 59 w 61"/>
                <a:gd name="T67" fmla="*/ 71 h 73"/>
                <a:gd name="T68" fmla="*/ 61 w 61"/>
                <a:gd name="T69" fmla="*/ 73 h 73"/>
                <a:gd name="T70" fmla="*/ 31 w 61"/>
                <a:gd name="T71" fmla="*/ 0 h 73"/>
                <a:gd name="T72" fmla="*/ 31 w 61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73">
                  <a:moveTo>
                    <a:pt x="31" y="0"/>
                  </a:moveTo>
                  <a:lnTo>
                    <a:pt x="0" y="73"/>
                  </a:lnTo>
                  <a:lnTo>
                    <a:pt x="0" y="73"/>
                  </a:lnTo>
                  <a:lnTo>
                    <a:pt x="1" y="71"/>
                  </a:lnTo>
                  <a:lnTo>
                    <a:pt x="4" y="70"/>
                  </a:lnTo>
                  <a:lnTo>
                    <a:pt x="5" y="69"/>
                  </a:lnTo>
                  <a:lnTo>
                    <a:pt x="8" y="69"/>
                  </a:lnTo>
                  <a:lnTo>
                    <a:pt x="10" y="68"/>
                  </a:lnTo>
                  <a:lnTo>
                    <a:pt x="11" y="68"/>
                  </a:lnTo>
                  <a:lnTo>
                    <a:pt x="14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5" y="67"/>
                  </a:lnTo>
                  <a:lnTo>
                    <a:pt x="48" y="67"/>
                  </a:lnTo>
                  <a:lnTo>
                    <a:pt x="49" y="68"/>
                  </a:lnTo>
                  <a:lnTo>
                    <a:pt x="51" y="68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8" y="70"/>
                  </a:lnTo>
                  <a:lnTo>
                    <a:pt x="59" y="71"/>
                  </a:lnTo>
                  <a:lnTo>
                    <a:pt x="61" y="73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Rectangle 191"/>
            <p:cNvSpPr>
              <a:spLocks noChangeArrowheads="1"/>
            </p:cNvSpPr>
            <p:nvPr/>
          </p:nvSpPr>
          <p:spPr bwMode="auto">
            <a:xfrm>
              <a:off x="4046" y="3398"/>
              <a:ext cx="10" cy="23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192"/>
            <p:cNvSpPr>
              <a:spLocks/>
            </p:cNvSpPr>
            <p:nvPr/>
          </p:nvSpPr>
          <p:spPr bwMode="auto">
            <a:xfrm>
              <a:off x="4021" y="3361"/>
              <a:ext cx="61" cy="73"/>
            </a:xfrm>
            <a:custGeom>
              <a:avLst/>
              <a:gdLst>
                <a:gd name="T0" fmla="*/ 30 w 61"/>
                <a:gd name="T1" fmla="*/ 0 h 73"/>
                <a:gd name="T2" fmla="*/ 0 w 61"/>
                <a:gd name="T3" fmla="*/ 73 h 73"/>
                <a:gd name="T4" fmla="*/ 0 w 61"/>
                <a:gd name="T5" fmla="*/ 73 h 73"/>
                <a:gd name="T6" fmla="*/ 2 w 61"/>
                <a:gd name="T7" fmla="*/ 71 h 73"/>
                <a:gd name="T8" fmla="*/ 3 w 61"/>
                <a:gd name="T9" fmla="*/ 70 h 73"/>
                <a:gd name="T10" fmla="*/ 6 w 61"/>
                <a:gd name="T11" fmla="*/ 69 h 73"/>
                <a:gd name="T12" fmla="*/ 7 w 61"/>
                <a:gd name="T13" fmla="*/ 69 h 73"/>
                <a:gd name="T14" fmla="*/ 9 w 61"/>
                <a:gd name="T15" fmla="*/ 68 h 73"/>
                <a:gd name="T16" fmla="*/ 11 w 61"/>
                <a:gd name="T17" fmla="*/ 68 h 73"/>
                <a:gd name="T18" fmla="*/ 13 w 61"/>
                <a:gd name="T19" fmla="*/ 67 h 73"/>
                <a:gd name="T20" fmla="*/ 16 w 61"/>
                <a:gd name="T21" fmla="*/ 67 h 73"/>
                <a:gd name="T22" fmla="*/ 17 w 61"/>
                <a:gd name="T23" fmla="*/ 65 h 73"/>
                <a:gd name="T24" fmla="*/ 19 w 61"/>
                <a:gd name="T25" fmla="*/ 65 h 73"/>
                <a:gd name="T26" fmla="*/ 20 w 61"/>
                <a:gd name="T27" fmla="*/ 65 h 73"/>
                <a:gd name="T28" fmla="*/ 23 w 61"/>
                <a:gd name="T29" fmla="*/ 65 h 73"/>
                <a:gd name="T30" fmla="*/ 24 w 61"/>
                <a:gd name="T31" fmla="*/ 65 h 73"/>
                <a:gd name="T32" fmla="*/ 27 w 61"/>
                <a:gd name="T33" fmla="*/ 64 h 73"/>
                <a:gd name="T34" fmla="*/ 29 w 61"/>
                <a:gd name="T35" fmla="*/ 64 h 73"/>
                <a:gd name="T36" fmla="*/ 30 w 61"/>
                <a:gd name="T37" fmla="*/ 64 h 73"/>
                <a:gd name="T38" fmla="*/ 33 w 61"/>
                <a:gd name="T39" fmla="*/ 64 h 73"/>
                <a:gd name="T40" fmla="*/ 34 w 61"/>
                <a:gd name="T41" fmla="*/ 64 h 73"/>
                <a:gd name="T42" fmla="*/ 36 w 61"/>
                <a:gd name="T43" fmla="*/ 65 h 73"/>
                <a:gd name="T44" fmla="*/ 37 w 61"/>
                <a:gd name="T45" fmla="*/ 65 h 73"/>
                <a:gd name="T46" fmla="*/ 40 w 61"/>
                <a:gd name="T47" fmla="*/ 65 h 73"/>
                <a:gd name="T48" fmla="*/ 41 w 61"/>
                <a:gd name="T49" fmla="*/ 65 h 73"/>
                <a:gd name="T50" fmla="*/ 44 w 61"/>
                <a:gd name="T51" fmla="*/ 65 h 73"/>
                <a:gd name="T52" fmla="*/ 46 w 61"/>
                <a:gd name="T53" fmla="*/ 67 h 73"/>
                <a:gd name="T54" fmla="*/ 47 w 61"/>
                <a:gd name="T55" fmla="*/ 67 h 73"/>
                <a:gd name="T56" fmla="*/ 50 w 61"/>
                <a:gd name="T57" fmla="*/ 68 h 73"/>
                <a:gd name="T58" fmla="*/ 51 w 61"/>
                <a:gd name="T59" fmla="*/ 68 h 73"/>
                <a:gd name="T60" fmla="*/ 53 w 61"/>
                <a:gd name="T61" fmla="*/ 69 h 73"/>
                <a:gd name="T62" fmla="*/ 55 w 61"/>
                <a:gd name="T63" fmla="*/ 69 h 73"/>
                <a:gd name="T64" fmla="*/ 57 w 61"/>
                <a:gd name="T65" fmla="*/ 70 h 73"/>
                <a:gd name="T66" fmla="*/ 59 w 61"/>
                <a:gd name="T67" fmla="*/ 71 h 73"/>
                <a:gd name="T68" fmla="*/ 61 w 61"/>
                <a:gd name="T69" fmla="*/ 73 h 73"/>
                <a:gd name="T70" fmla="*/ 30 w 61"/>
                <a:gd name="T71" fmla="*/ 0 h 73"/>
                <a:gd name="T72" fmla="*/ 30 w 61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73">
                  <a:moveTo>
                    <a:pt x="30" y="0"/>
                  </a:moveTo>
                  <a:lnTo>
                    <a:pt x="0" y="73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3" y="70"/>
                  </a:lnTo>
                  <a:lnTo>
                    <a:pt x="6" y="69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1" y="68"/>
                  </a:lnTo>
                  <a:lnTo>
                    <a:pt x="13" y="67"/>
                  </a:lnTo>
                  <a:lnTo>
                    <a:pt x="16" y="67"/>
                  </a:lnTo>
                  <a:lnTo>
                    <a:pt x="17" y="65"/>
                  </a:lnTo>
                  <a:lnTo>
                    <a:pt x="19" y="65"/>
                  </a:lnTo>
                  <a:lnTo>
                    <a:pt x="20" y="65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3" y="64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40" y="65"/>
                  </a:lnTo>
                  <a:lnTo>
                    <a:pt x="41" y="65"/>
                  </a:lnTo>
                  <a:lnTo>
                    <a:pt x="44" y="65"/>
                  </a:lnTo>
                  <a:lnTo>
                    <a:pt x="46" y="67"/>
                  </a:lnTo>
                  <a:lnTo>
                    <a:pt x="47" y="67"/>
                  </a:lnTo>
                  <a:lnTo>
                    <a:pt x="50" y="68"/>
                  </a:lnTo>
                  <a:lnTo>
                    <a:pt x="51" y="68"/>
                  </a:lnTo>
                  <a:lnTo>
                    <a:pt x="53" y="69"/>
                  </a:lnTo>
                  <a:lnTo>
                    <a:pt x="55" y="69"/>
                  </a:lnTo>
                  <a:lnTo>
                    <a:pt x="57" y="70"/>
                  </a:lnTo>
                  <a:lnTo>
                    <a:pt x="59" y="71"/>
                  </a:lnTo>
                  <a:lnTo>
                    <a:pt x="61" y="7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2234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 учета и экономической оценки биоразнообразия и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032448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Центральная основа Системы природно-экономического учета, 2012 г.; Система природно-экономического учета водных ресурсов 2012 г.;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Environmental-Economic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2012.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– 2014.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РФ от 12.10.2012 г. № 1911-р «О внесении изменений в Федеральный план статистических работ», включая физический учет и экономическую оценку запасов и потоков использования некультивируемых биологических ресурсов.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реализации работ, предусмотренных распоряжением Правительства РФ от 12.10.2012 г. № 1911-р, в части стоимостной оценки природных ресурсов и расчетов ресурсной продуктивности (приказ Росстата от 08.07.2013 г. №274).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4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701824"/>
            <a:ext cx="8229600" cy="782960"/>
          </a:xfrm>
        </p:spPr>
        <p:txBody>
          <a:bodyPr>
            <a:noAutofit/>
          </a:bodyPr>
          <a:lstStyle/>
          <a:p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Наиболее значимые проекты по показателям СПЭУ 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(опыт Института «Кадастр»)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8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681268"/>
              </p:ext>
            </p:extLst>
          </p:nvPr>
        </p:nvGraphicFramePr>
        <p:xfrm>
          <a:off x="611560" y="1628800"/>
          <a:ext cx="8280920" cy="5196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уровень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природного капитала РФ и субъектов РФ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Минприроды России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2007-2009 гг.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Суммарная экономическая оценка экосистемных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 ООПТ Российской Федерации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Минприроды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России (в рамках ВЦП «Совершенствование системы ООПТ РФ»)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2010, 2015 гг.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уровень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оценка природного капитала Томской, Рязанской, Калужской, Ярославской областей, Республики Северная Осетия-Алания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Минприроды России, </a:t>
                      </a:r>
                      <a:r>
                        <a:rPr lang="ru-R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Росприроднадзор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администрации субъектов РФ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1998–2010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гг.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уровень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Административные районы Ярославской, Рязанской, Калужской, Томской, Саратовской, Кемеровской областей, Республики Северная Осетия-Алания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Росприроднадзор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администрации субъектов РФ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1996–2017 гг.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ООПТ федерального и регионального значения (15 ООПТ)</a:t>
                      </a:r>
                    </a:p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Минприроды России, Росприроднадзор, администрации субъектов РФ 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-2017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гг.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0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940" y="548680"/>
            <a:ext cx="8468712" cy="720080"/>
          </a:xfrm>
        </p:spPr>
        <p:txBody>
          <a:bodyPr>
            <a:noAutofit/>
          </a:bodyPr>
          <a:lstStyle/>
          <a:p>
            <a:r>
              <a:rPr lang="ru-RU" sz="2400" b="1" dirty="0"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1. Экономическая ценность биоразнообразия (на примере федеральных ООПТ Российской Федерации)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76243"/>
            <a:ext cx="762000" cy="365125"/>
          </a:xfrm>
        </p:spPr>
        <p:txBody>
          <a:bodyPr/>
          <a:lstStyle/>
          <a:p>
            <a:pPr>
              <a:defRPr/>
            </a:pPr>
            <a:fld id="{3D87BCC6-FDE2-4C92-9BEF-1AEA66466CC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28"/>
          <a:stretch/>
        </p:blipFill>
        <p:spPr bwMode="auto">
          <a:xfrm>
            <a:off x="518757" y="1802842"/>
            <a:ext cx="3577155" cy="202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5512" y="1412776"/>
            <a:ext cx="36004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структуры экономической ценности </a:t>
            </a:r>
            <a:b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ООПТ федерального значения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76128" y="1371955"/>
            <a:ext cx="3634580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Соотношение затрат по сохранению биоразнообразия и выгод конкретных получателей доходов от потребления природных ресурсов и экосистемных услуг территории НП «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Плещеево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озеро» по состоянию на 2004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160" y="3766136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2010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4280" y="3757102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2015 г.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66" t="25690" r="17368" b="9655"/>
          <a:stretch/>
        </p:blipFill>
        <p:spPr bwMode="auto">
          <a:xfrm>
            <a:off x="4909866" y="2392021"/>
            <a:ext cx="4167103" cy="297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539552" y="4149080"/>
            <a:ext cx="3600400" cy="415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itchFamily="34" charset="0"/>
              </a:rPr>
              <a:t>Распределение экономической ценности и  экосистемных услуг ООПТ федерального значения</a:t>
            </a:r>
          </a:p>
        </p:txBody>
      </p:sp>
      <p:graphicFrame>
        <p:nvGraphicFramePr>
          <p:cNvPr id="65" name="Диаграмма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372050"/>
              </p:ext>
            </p:extLst>
          </p:nvPr>
        </p:nvGraphicFramePr>
        <p:xfrm>
          <a:off x="296808" y="4592217"/>
          <a:ext cx="4142284" cy="136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6" name="chart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724" y="5589240"/>
            <a:ext cx="547260" cy="21602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5536" y="6021288"/>
            <a:ext cx="4392488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Arial" pitchFamily="34" charset="0"/>
                <a:cs typeface="Arial" pitchFamily="34" charset="0"/>
              </a:rPr>
              <a:t>Источники: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Фоменко Г.А., Фоменко М.А. Экономический транзит и охрана природы: социокультурные аспекты. – Ярославль: Научно-исследовательский проектный институт «Кадастр», 2016. – 313 с.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60032" y="1412776"/>
            <a:ext cx="0" cy="525658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985169" y="6021288"/>
            <a:ext cx="3834727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Arial" panose="020B0604020202020204" pitchFamily="34" charset="0"/>
                <a:cs typeface="Arial" pitchFamily="34" charset="0"/>
              </a:rPr>
              <a:t>Источник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- Фоменко Г.А. и др. Экономический механизм сохранения биоразнообразия в деятельности национального парка «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Плещеево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озеро» / Фоменко Г.А., Фоменко М.А., Михайлова А.В. -  Ярославль: НПП «Кадастр», 2006.</a:t>
            </a: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6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Сопоставление российских ООПТ федерального значения с зарубежными ООПТ по показателям экономической ценности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услуг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A3C64-A8A0-496A-B793-CE1A7445AC3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49797"/>
              </p:ext>
            </p:extLst>
          </p:nvPr>
        </p:nvGraphicFramePr>
        <p:xfrm>
          <a:off x="467544" y="1628789"/>
          <a:ext cx="8208912" cy="453762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91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7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22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Площадь, га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Бюд­жет,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долл.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оценка, тыс. долл.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 же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 долл. бюджетных вложений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 га площади, долл.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Сочинский НП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(2006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193 737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74969,8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386,9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ГПЗ «Костомукшский»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(2005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г.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47 569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1951,5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 «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Плещеево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озеро»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(2005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г.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27661,1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73,8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1173,4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Природный парк «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Быстринский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(2009 г.)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1 400 000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1797,8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ГПЗ «Столбы» (2011 г.)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42 219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2729,1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27582,7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653,3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Chincoteague National Wildlife Refuge (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5605,6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42715,7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7620,2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Crad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orchard National Wildlife Refuge (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11933,2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274,3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Eufaula National Wildlife Refuge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4473,6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7143,5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1596,8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Tule Lake National Wildlife Refuge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15646,4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Mattamuskeet National Wildlife Refuge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27,7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Horicon National Wildlife Refuge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1840,2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143,8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Charles M. Russell National Wildlife Refuge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3281,2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Laguna Atascosa National Wildlife Refuge (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18074,8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1675,8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92,7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Vegas National Wildlife Refuge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3468,8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184,1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Umatilla National Wildlife Refuge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1965,6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213,7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Souris National Wildlife Refuge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12836,8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1340,3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104,4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Quivira National Wildlife Refuge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764,1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87,5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Tensas River National Wildlife Refuge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25570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Donau-Auen National Park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Австрия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Borivli National Park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Индия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10309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2405,7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Bonaire Marine Park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8592,6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Montandia National Park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Мадагаскар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Monteverde Protected Area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Коста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Рика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Prince Albert National Park (</a:t>
                      </a: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Канада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387500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14025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4950" marR="349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6187370"/>
            <a:ext cx="7920880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Источники: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отчеты о НИР «Разработать проект ведомственной целевой программы «Организация и функционирование особо охраняемых природных территорий федерального значения», 2010; «Разработка научно обоснованных предложений по развитию познавательного туризма на особо охраняемых природных территориях федерального значения», 2015. </a:t>
            </a:r>
          </a:p>
        </p:txBody>
      </p:sp>
    </p:spTree>
    <p:extLst>
      <p:ext uri="{BB962C8B-B14F-4D97-AF65-F5344CB8AC3E}">
        <p14:creationId xmlns:p14="http://schemas.microsoft.com/office/powerpoint/2010/main" val="426958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32" y="156814"/>
            <a:ext cx="9036496" cy="679898"/>
          </a:xfrm>
        </p:spPr>
        <p:txBody>
          <a:bodyPr>
            <a:noAutofit/>
          </a:bodyPr>
          <a:lstStyle/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2. Удельная экономическая ценность </a:t>
            </a:r>
            <a:r>
              <a:rPr lang="ru-R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 услуг Ярославской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50155" y="6430643"/>
            <a:ext cx="762000" cy="365125"/>
          </a:xfrm>
        </p:spPr>
        <p:txBody>
          <a:bodyPr/>
          <a:lstStyle/>
          <a:p>
            <a:fld id="{0C1FD170-E2AD-4B81-9D12-040C890656A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016" y="3945194"/>
            <a:ext cx="275110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4362" y="906481"/>
            <a:ext cx="2776793" cy="278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64"/>
          <a:stretch>
            <a:fillRect/>
          </a:stretch>
        </p:blipFill>
        <p:spPr bwMode="auto">
          <a:xfrm>
            <a:off x="3473023" y="4093001"/>
            <a:ext cx="2611145" cy="266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Z:\server_doc\!!!_Для_обмена_файлами\Для Лошадкина\Физическая_без_сгиба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024" y="978835"/>
            <a:ext cx="2062751" cy="29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74125" y="6093296"/>
            <a:ext cx="30963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- Доклад о состоянии и об охране окружающей среды Ярославской области в 2015-2016 гг., Ярославль, 2017 г.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67546969"/>
              </p:ext>
            </p:extLst>
          </p:nvPr>
        </p:nvGraphicFramePr>
        <p:xfrm>
          <a:off x="274125" y="1705055"/>
          <a:ext cx="276985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7435" y="4708301"/>
            <a:ext cx="3076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Общая экономическая ценность экосистемных услуг в 2016 году составила 549 482 млн руб./год. 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Это значимая цифра, которая в 8,5 раз превышала годовой бюджет Ярославской области.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2332" y="1101511"/>
            <a:ext cx="3009508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экономической ценности экосистемных услуг Ярославской области, млн руб./год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82664" y="728813"/>
            <a:ext cx="2171982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Карта Ярославской области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2230" y="716789"/>
            <a:ext cx="3044667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Обеспечивающие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услуги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10137" y="3854540"/>
            <a:ext cx="2688132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Регулирующие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услуги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57910" y="3841996"/>
            <a:ext cx="2688132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Культурные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услуги</a:t>
            </a:r>
          </a:p>
        </p:txBody>
      </p:sp>
    </p:spTree>
    <p:extLst>
      <p:ext uri="{BB962C8B-B14F-4D97-AF65-F5344CB8AC3E}">
        <p14:creationId xmlns:p14="http://schemas.microsoft.com/office/powerpoint/2010/main" val="426888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83568" y="405011"/>
            <a:ext cx="7561262" cy="79174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3. Оценка биоразнообразия и экосистемных услуг Новокузнецкого муниципального района</a:t>
            </a:r>
            <a:endParaRPr lang="ru-RU" alt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4E0A1-C300-4A3B-A80B-CE36015652CE}" type="slidenum">
              <a:rPr lang="ru-RU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3197"/>
              </p:ext>
            </p:extLst>
          </p:nvPr>
        </p:nvGraphicFramePr>
        <p:xfrm>
          <a:off x="3635896" y="1672222"/>
          <a:ext cx="5400600" cy="12344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84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Лесные</a:t>
                      </a:r>
                      <a:r>
                        <a:rPr lang="ru-RU" sz="9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ресурсы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заготовка</a:t>
                      </a:r>
                      <a:r>
                        <a:rPr lang="ru-RU" sz="9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древесины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заготовка грибов, ягод, пищевых и лекарственных растений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поглощение углерода</a:t>
                      </a:r>
                      <a:r>
                        <a:rPr lang="ru-RU" sz="9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древостоями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Охотничьи ресурсы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любительская и промысловая охота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Рыбные ресурсы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любительский лов рыбы 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Водные ресурсы</a:t>
                      </a:r>
                      <a:endParaRPr lang="ru-RU" sz="9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бытовое водоснабжение населения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Сельскохозяйственное использование земель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товарное производство сельхозпродукции;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производство сельхозпродукции домашними хозяйствами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Экосистемы района в целом</a:t>
                      </a:r>
                      <a:endParaRPr lang="ru-RU" sz="9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отдых и туризм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Рисунок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03" y="2348880"/>
            <a:ext cx="3145626" cy="299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54155"/>
              </p:ext>
            </p:extLst>
          </p:nvPr>
        </p:nvGraphicFramePr>
        <p:xfrm>
          <a:off x="3563888" y="3356992"/>
          <a:ext cx="5449087" cy="297801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487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экосистемных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 и биоресурсов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Годовой доход,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руб./год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Ценность запасов, млн.руб.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9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Древесина, всего (кроме поглощения CO</a:t>
                      </a:r>
                      <a:r>
                        <a:rPr lang="ru-RU" sz="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):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25645,45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854,85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коммерческие заготовки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3522,75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117,43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заготовка домашними хозяйствами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поглощение CO</a:t>
                      </a:r>
                      <a:r>
                        <a:rPr lang="ru-RU" sz="800" b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22122,70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2462109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737,42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82070,3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Недревесные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ресурсы леса  (заготовка домашними хозяйствами)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22000,25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1466,68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Охотничьи ресурсы, всего: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475,69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 ставкам сборов в бюджет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451,86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 результатам анкетных опросов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Рыбные ресурсы (любительский лов)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Водные ресурсы (домашние хозяйства)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808,79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Сельскохозяйственное использование земель, всего: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979839,00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32661,30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сельскохозяйственные предприятия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5785,00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192,85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домашние хозяйства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974054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32468,449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Рекреация и отдых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5613,00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187,10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: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1035460,18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35248,74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328" marR="67328" marT="0" marB="0" anchor="b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5536" y="1772816"/>
            <a:ext cx="2875442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Географическое положение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366876"/>
            <a:ext cx="3009508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Оцениваемые ресурсы биоразнообразия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72136" y="3044275"/>
            <a:ext cx="4312096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экономической оценки ресурсов биоразнообразия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5352" y="5733256"/>
            <a:ext cx="33665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Arial" pitchFamily="34" charset="0"/>
                <a:cs typeface="Arial" pitchFamily="34" charset="0"/>
              </a:rPr>
              <a:t>Источник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– «Оценка экономической ценности биоразнообразия и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экосистемных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услуг угледобывающего района в Кемеровской области». Отчет о НИР – Ярославль: ООО НТЦ «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РиК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», 2017. – 257 с.</a:t>
            </a:r>
          </a:p>
        </p:txBody>
      </p:sp>
    </p:spTree>
    <p:extLst>
      <p:ext uri="{BB962C8B-B14F-4D97-AF65-F5344CB8AC3E}">
        <p14:creationId xmlns:p14="http://schemas.microsoft.com/office/powerpoint/2010/main" val="3303709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E3B653"/>
      </a:accent1>
      <a:accent2>
        <a:srgbClr val="009DD9"/>
      </a:accent2>
      <a:accent3>
        <a:srgbClr val="0BD0D9"/>
      </a:accent3>
      <a:accent4>
        <a:srgbClr val="F4DB6F"/>
      </a:accent4>
      <a:accent5>
        <a:srgbClr val="EDC311"/>
      </a:accent5>
      <a:accent6>
        <a:srgbClr val="D28A3A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4549</TotalTime>
  <Words>1963</Words>
  <Application>Microsoft Office PowerPoint</Application>
  <PresentationFormat>Экран (4:3)</PresentationFormat>
  <Paragraphs>437</Paragraphs>
  <Slides>17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AdverGothicCamC</vt:lpstr>
      <vt:lpstr>Arial</vt:lpstr>
      <vt:lpstr>Arial CYR</vt:lpstr>
      <vt:lpstr>Calibri</vt:lpstr>
      <vt:lpstr>Constantia</vt:lpstr>
      <vt:lpstr>Wingdings 2</vt:lpstr>
      <vt:lpstr>Поток</vt:lpstr>
      <vt:lpstr>    Показатели экономической ценности биоразнообразия в стратегическом планировании и развитии бизнеса</vt:lpstr>
      <vt:lpstr>Методология - Центральная основа системы эколого-экономического учета (СЭЭУ)</vt:lpstr>
      <vt:lpstr>Взаимосвязь учета природных и экономических систем</vt:lpstr>
      <vt:lpstr>Нормативно-правовая база учета и экономической оценки биоразнообразия и экосистемных услуг</vt:lpstr>
      <vt:lpstr>      Наиболее значимые проекты по показателям СПЭУ   (опыт Института «Кадастр»)</vt:lpstr>
      <vt:lpstr> 1. Экономическая ценность биоразнообразия (на примере федеральных ООПТ Российской Федерации)</vt:lpstr>
      <vt:lpstr>Сопоставление российских ООПТ федерального значения с зарубежными ООПТ по показателям экономической ценности экосистемных услуг</vt:lpstr>
      <vt:lpstr>2. Удельная экономическая ценность экосистемных услуг Ярославской области</vt:lpstr>
      <vt:lpstr>3. Оценка биоразнообразия и экосистемных услуг Новокузнецкого муниципального района</vt:lpstr>
      <vt:lpstr> Общая структура экономической ценности ресурсов биоразнообразия и экосистемных услуг Новокузнецкого района  и структура  доходов от их использования</vt:lpstr>
      <vt:lpstr>4. Выбор режима природоохранных ограничений при создании ООПТ (территория «Архыз»)</vt:lpstr>
      <vt:lpstr> Результаты экспертного анализа</vt:lpstr>
      <vt:lpstr>5. Государственный природный заповедник «Костомукшский» как часть парка «Дружба»</vt:lpstr>
      <vt:lpstr>6. Урегулирование конфликта в сфере природопользования между городом и районом (Обь-Томское междуречье)</vt:lpstr>
      <vt:lpstr>Презентация PowerPoint</vt:lpstr>
      <vt:lpstr>Основные выводы: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</dc:title>
  <dc:creator>FGA</dc:creator>
  <cp:lastModifiedBy>aistbeta</cp:lastModifiedBy>
  <cp:revision>461</cp:revision>
  <cp:lastPrinted>2017-12-11T12:53:45Z</cp:lastPrinted>
  <dcterms:created xsi:type="dcterms:W3CDTF">2012-11-19T14:43:59Z</dcterms:created>
  <dcterms:modified xsi:type="dcterms:W3CDTF">2020-08-23T09:20:13Z</dcterms:modified>
</cp:coreProperties>
</file>